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117"/>
  </p:notesMasterIdLst>
  <p:sldIdLst>
    <p:sldId id="378"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4" r:id="rId38"/>
    <p:sldId id="295" r:id="rId39"/>
    <p:sldId id="297" r:id="rId40"/>
    <p:sldId id="298" r:id="rId41"/>
    <p:sldId id="299" r:id="rId42"/>
    <p:sldId id="300" r:id="rId43"/>
    <p:sldId id="301" r:id="rId44"/>
    <p:sldId id="304" r:id="rId45"/>
    <p:sldId id="305" r:id="rId46"/>
    <p:sldId id="306" r:id="rId47"/>
    <p:sldId id="307" r:id="rId48"/>
    <p:sldId id="308" r:id="rId49"/>
    <p:sldId id="309" r:id="rId50"/>
    <p:sldId id="310" r:id="rId51"/>
    <p:sldId id="311" r:id="rId52"/>
    <p:sldId id="312" r:id="rId53"/>
    <p:sldId id="313" r:id="rId54"/>
    <p:sldId id="314" r:id="rId55"/>
    <p:sldId id="315" r:id="rId56"/>
    <p:sldId id="316" r:id="rId57"/>
    <p:sldId id="317" r:id="rId58"/>
    <p:sldId id="318" r:id="rId59"/>
    <p:sldId id="320" r:id="rId60"/>
    <p:sldId id="321" r:id="rId61"/>
    <p:sldId id="322" r:id="rId62"/>
    <p:sldId id="323" r:id="rId63"/>
    <p:sldId id="324" r:id="rId64"/>
    <p:sldId id="325" r:id="rId65"/>
    <p:sldId id="326" r:id="rId66"/>
    <p:sldId id="327" r:id="rId67"/>
    <p:sldId id="329" r:id="rId68"/>
    <p:sldId id="330" r:id="rId69"/>
    <p:sldId id="331" r:id="rId70"/>
    <p:sldId id="332" r:id="rId71"/>
    <p:sldId id="333" r:id="rId72"/>
    <p:sldId id="334" r:id="rId73"/>
    <p:sldId id="335" r:id="rId74"/>
    <p:sldId id="336" r:id="rId75"/>
    <p:sldId id="337" r:id="rId76"/>
    <p:sldId id="338" r:id="rId77"/>
    <p:sldId id="339" r:id="rId78"/>
    <p:sldId id="340" r:id="rId79"/>
    <p:sldId id="341" r:id="rId80"/>
    <p:sldId id="342" r:id="rId81"/>
    <p:sldId id="343" r:id="rId82"/>
    <p:sldId id="344" r:id="rId83"/>
    <p:sldId id="345" r:id="rId84"/>
    <p:sldId id="346" r:id="rId85"/>
    <p:sldId id="347" r:id="rId86"/>
    <p:sldId id="348" r:id="rId87"/>
    <p:sldId id="349" r:id="rId88"/>
    <p:sldId id="352" r:id="rId89"/>
    <p:sldId id="350" r:id="rId90"/>
    <p:sldId id="351" r:id="rId91"/>
    <p:sldId id="354" r:id="rId92"/>
    <p:sldId id="353" r:id="rId93"/>
    <p:sldId id="355" r:id="rId94"/>
    <p:sldId id="356" r:id="rId95"/>
    <p:sldId id="357" r:id="rId96"/>
    <p:sldId id="358" r:id="rId97"/>
    <p:sldId id="359" r:id="rId98"/>
    <p:sldId id="360" r:id="rId99"/>
    <p:sldId id="362" r:id="rId100"/>
    <p:sldId id="361" r:id="rId101"/>
    <p:sldId id="363" r:id="rId102"/>
    <p:sldId id="364" r:id="rId103"/>
    <p:sldId id="365" r:id="rId104"/>
    <p:sldId id="366" r:id="rId105"/>
    <p:sldId id="367" r:id="rId106"/>
    <p:sldId id="368" r:id="rId107"/>
    <p:sldId id="369" r:id="rId108"/>
    <p:sldId id="371" r:id="rId109"/>
    <p:sldId id="372" r:id="rId110"/>
    <p:sldId id="374" r:id="rId111"/>
    <p:sldId id="373" r:id="rId112"/>
    <p:sldId id="375" r:id="rId113"/>
    <p:sldId id="376" r:id="rId114"/>
    <p:sldId id="377" r:id="rId115"/>
    <p:sldId id="379" r:id="rId11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4660"/>
  </p:normalViewPr>
  <p:slideViewPr>
    <p:cSldViewPr>
      <p:cViewPr varScale="1">
        <p:scale>
          <a:sx n="78" d="100"/>
          <a:sy n="78" d="100"/>
        </p:scale>
        <p:origin x="328" y="5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notesMaster" Target="notesMasters/notesMaster1.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presProps" Target="pres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viewProps" Target="viewProps.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tableStyles" Target="tableStyle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3.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7.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2.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298A9C7-AAA9-44E4-861E-BB29C1D6B150}" type="datetimeFigureOut">
              <a:rPr lang="en-US" smtClean="0"/>
              <a:pPr/>
              <a:t>12/14/2018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61BE1AA-4FC7-4F76-96EA-17E9F9E091A4}" type="slidenum">
              <a:rPr lang="en-US" smtClean="0"/>
              <a:pPr/>
              <a:t>‹#›</a:t>
            </a:fld>
            <a:endParaRPr lang="en-US"/>
          </a:p>
        </p:txBody>
      </p:sp>
    </p:spTree>
    <p:extLst>
      <p:ext uri="{BB962C8B-B14F-4D97-AF65-F5344CB8AC3E}">
        <p14:creationId xmlns:p14="http://schemas.microsoft.com/office/powerpoint/2010/main" val="54072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B61BE1AA-4FC7-4F76-96EA-17E9F9E091A4}" type="slidenum">
              <a:rPr lang="en-US" smtClean="0"/>
              <a:pPr/>
              <a:t>4</a:t>
            </a:fld>
            <a:endParaRPr lang="en-US"/>
          </a:p>
        </p:txBody>
      </p:sp>
    </p:spTree>
    <p:extLst>
      <p:ext uri="{BB962C8B-B14F-4D97-AF65-F5344CB8AC3E}">
        <p14:creationId xmlns:p14="http://schemas.microsoft.com/office/powerpoint/2010/main" val="22355190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Shigley 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183177"/>
            <a:ext cx="7498080" cy="461665"/>
          </a:xfrm>
        </p:spPr>
        <p:txBody>
          <a:bodyPr/>
          <a:lstStyle>
            <a:lvl1pPr>
              <a:defRPr sz="2400" b="1">
                <a:latin typeface="+mn-lt"/>
              </a:defRPr>
            </a:lvl1pPr>
            <a:extLst/>
          </a:lstStyle>
          <a:p>
            <a:r>
              <a:rPr kumimoji="0" lang="en-US" dirty="0" smtClean="0"/>
              <a:t>Click to edit Master title style</a:t>
            </a:r>
            <a:endParaRPr kumimoji="0" lang="en-US" dirty="0"/>
          </a:p>
        </p:txBody>
      </p:sp>
      <p:sp>
        <p:nvSpPr>
          <p:cNvPr id="3" name="Content Placeholder 2"/>
          <p:cNvSpPr>
            <a:spLocks noGrp="1"/>
          </p:cNvSpPr>
          <p:nvPr>
            <p:ph idx="1"/>
          </p:nvPr>
        </p:nvSpPr>
        <p:spPr>
          <a:xfrm>
            <a:off x="381000" y="838200"/>
            <a:ext cx="4191000" cy="6019800"/>
          </a:xfrm>
        </p:spPr>
        <p:txBody>
          <a:bodyPr/>
          <a:lstStyle>
            <a:extLst/>
          </a:lstStyle>
          <a:p>
            <a:pPr lvl="0" eaLnBrk="1" latinLnBrk="0" hangingPunct="1"/>
            <a:r>
              <a:rPr lang="en-US" dirty="0" smtClean="0"/>
              <a:t>Click to edit Master text styles</a:t>
            </a:r>
          </a:p>
          <a:p>
            <a:pPr lvl="1" eaLnBrk="1" latinLnBrk="0" hangingPunct="1"/>
            <a:r>
              <a:rPr lang="en-US" dirty="0" smtClean="0"/>
              <a:t>Second level</a:t>
            </a:r>
          </a:p>
          <a:p>
            <a:pPr lvl="2" eaLnBrk="1" latinLnBrk="0" hangingPunct="1"/>
            <a:r>
              <a:rPr lang="en-US" dirty="0" smtClean="0"/>
              <a:t>Third level</a:t>
            </a:r>
          </a:p>
          <a:p>
            <a:pPr lvl="3" eaLnBrk="1" latinLnBrk="0" hangingPunct="1"/>
            <a:r>
              <a:rPr lang="en-US" dirty="0" smtClean="0"/>
              <a:t>Fourth level</a:t>
            </a:r>
          </a:p>
          <a:p>
            <a:pPr lvl="4" eaLnBrk="1" latinLnBrk="0" hangingPunct="1"/>
            <a:r>
              <a:rPr lang="en-US" dirty="0" smtClean="0"/>
              <a:t>Fifth level</a:t>
            </a:r>
            <a:endParaRPr kumimoji="0" lang="en-US" dirty="0"/>
          </a:p>
        </p:txBody>
      </p:sp>
      <p:sp>
        <p:nvSpPr>
          <p:cNvPr id="5" name="Footer Placeholder 4"/>
          <p:cNvSpPr>
            <a:spLocks noGrp="1"/>
          </p:cNvSpPr>
          <p:nvPr>
            <p:ph type="ftr" sz="quarter" idx="11"/>
          </p:nvPr>
        </p:nvSpPr>
        <p:spPr/>
        <p:txBody>
          <a:bodyPr/>
          <a:lstStyle>
            <a:extLst/>
          </a:lstStyle>
          <a:p>
            <a:r>
              <a:rPr lang="en-US" dirty="0" err="1" smtClean="0"/>
              <a:t>Shigley’s</a:t>
            </a:r>
            <a:r>
              <a:rPr lang="en-US" dirty="0" smtClean="0"/>
              <a:t> Mechanical Engineering Design</a:t>
            </a:r>
            <a:endParaRPr lang="en-US" dirty="0"/>
          </a:p>
        </p:txBody>
      </p:sp>
      <p:cxnSp>
        <p:nvCxnSpPr>
          <p:cNvPr id="8" name="Straight Connector 7"/>
          <p:cNvCxnSpPr/>
          <p:nvPr userDrawn="1"/>
        </p:nvCxnSpPr>
        <p:spPr>
          <a:xfrm rot="10800000">
            <a:off x="609600" y="685800"/>
            <a:ext cx="8229600" cy="0"/>
          </a:xfrm>
          <a:prstGeom prst="line">
            <a:avLst/>
          </a:prstGeom>
          <a:ln w="34925">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userDrawn="1"/>
        </p:nvCxnSpPr>
        <p:spPr>
          <a:xfrm>
            <a:off x="6705600" y="6629400"/>
            <a:ext cx="2438400" cy="0"/>
          </a:xfrm>
          <a:prstGeom prst="line">
            <a:avLst/>
          </a:prstGeom>
          <a:ln w="12700">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higley Title">
    <p:spTree>
      <p:nvGrpSpPr>
        <p:cNvPr id="1" name=""/>
        <p:cNvGrpSpPr/>
        <p:nvPr/>
      </p:nvGrpSpPr>
      <p:grpSpPr>
        <a:xfrm>
          <a:off x="0" y="0"/>
          <a:ext cx="0" cy="0"/>
          <a:chOff x="0" y="0"/>
          <a:chExt cx="0" cy="0"/>
        </a:xfrm>
      </p:grpSpPr>
      <p:sp>
        <p:nvSpPr>
          <p:cNvPr id="2" name="Title 1"/>
          <p:cNvSpPr>
            <a:spLocks noGrp="1"/>
          </p:cNvSpPr>
          <p:nvPr>
            <p:ph type="title"/>
          </p:nvPr>
        </p:nvSpPr>
        <p:spPr>
          <a:xfrm>
            <a:off x="838200" y="183177"/>
            <a:ext cx="7498080" cy="461665"/>
          </a:xfrm>
        </p:spPr>
        <p:txBody>
          <a:bodyPr/>
          <a:lstStyle>
            <a:lvl1pPr>
              <a:defRPr sz="2400" b="1">
                <a:latin typeface="+mn-lt"/>
              </a:defRPr>
            </a:lvl1pPr>
            <a:extLst/>
          </a:lstStyle>
          <a:p>
            <a:r>
              <a:rPr kumimoji="0" lang="en-US" dirty="0" smtClean="0"/>
              <a:t>Click to edit Master title style</a:t>
            </a:r>
            <a:endParaRPr kumimoji="0" lang="en-US" dirty="0"/>
          </a:p>
        </p:txBody>
      </p:sp>
      <p:sp>
        <p:nvSpPr>
          <p:cNvPr id="5" name="Footer Placeholder 4"/>
          <p:cNvSpPr>
            <a:spLocks noGrp="1"/>
          </p:cNvSpPr>
          <p:nvPr>
            <p:ph type="ftr" sz="quarter" idx="11"/>
          </p:nvPr>
        </p:nvSpPr>
        <p:spPr/>
        <p:txBody>
          <a:bodyPr/>
          <a:lstStyle>
            <a:extLst/>
          </a:lstStyle>
          <a:p>
            <a:r>
              <a:rPr lang="en-US" dirty="0" err="1" smtClean="0"/>
              <a:t>Shigley’s</a:t>
            </a:r>
            <a:r>
              <a:rPr lang="en-US" dirty="0" smtClean="0"/>
              <a:t> Mechanical Engineering Design</a:t>
            </a:r>
            <a:endParaRPr lang="en-US" dirty="0"/>
          </a:p>
        </p:txBody>
      </p:sp>
      <p:cxnSp>
        <p:nvCxnSpPr>
          <p:cNvPr id="8" name="Straight Connector 7"/>
          <p:cNvCxnSpPr/>
          <p:nvPr userDrawn="1"/>
        </p:nvCxnSpPr>
        <p:spPr>
          <a:xfrm rot="10800000">
            <a:off x="609600" y="685800"/>
            <a:ext cx="8229600" cy="0"/>
          </a:xfrm>
          <a:prstGeom prst="line">
            <a:avLst/>
          </a:prstGeom>
          <a:ln w="34925">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userDrawn="1"/>
        </p:nvCxnSpPr>
        <p:spPr>
          <a:xfrm>
            <a:off x="6705600" y="6629400"/>
            <a:ext cx="2438400" cy="0"/>
          </a:xfrm>
          <a:prstGeom prst="line">
            <a:avLst/>
          </a:prstGeom>
          <a:ln w="12700">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higley Blank">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extLst/>
          </a:lstStyle>
          <a:p>
            <a:r>
              <a:rPr lang="en-US" dirty="0" err="1" smtClean="0"/>
              <a:t>Shigley’s</a:t>
            </a:r>
            <a:r>
              <a:rPr lang="en-US" dirty="0" smtClean="0"/>
              <a:t> Mechanical Engineering Design</a:t>
            </a:r>
            <a:endParaRPr lang="en-US" dirty="0"/>
          </a:p>
        </p:txBody>
      </p:sp>
      <p:cxnSp>
        <p:nvCxnSpPr>
          <p:cNvPr id="10" name="Straight Connector 9"/>
          <p:cNvCxnSpPr/>
          <p:nvPr userDrawn="1"/>
        </p:nvCxnSpPr>
        <p:spPr>
          <a:xfrm>
            <a:off x="6705600" y="6629400"/>
            <a:ext cx="2438400" cy="0"/>
          </a:xfrm>
          <a:prstGeom prst="line">
            <a:avLst/>
          </a:prstGeom>
          <a:ln w="12700">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40000">
              <a:schemeClr val="accent6">
                <a:lumMod val="20000"/>
                <a:lumOff val="80000"/>
              </a:schemeClr>
            </a:gs>
            <a:gs pos="40000">
              <a:schemeClr val="accent6">
                <a:lumMod val="60000"/>
                <a:lumOff val="40000"/>
              </a:schemeClr>
            </a:gs>
          </a:gsLst>
          <a:lin ang="8100000" scaled="1"/>
          <a:tileRect/>
        </a:gradFill>
        <a:effectLst/>
      </p:bgPr>
    </p:bg>
    <p:spTree>
      <p:nvGrpSpPr>
        <p:cNvPr id="1" name=""/>
        <p:cNvGrpSpPr/>
        <p:nvPr/>
      </p:nvGrpSpPr>
      <p:grpSpPr>
        <a:xfrm>
          <a:off x="0" y="0"/>
          <a:ext cx="0" cy="0"/>
          <a:chOff x="0" y="0"/>
          <a:chExt cx="0" cy="0"/>
        </a:xfrm>
      </p:grpSpPr>
      <p:sp>
        <p:nvSpPr>
          <p:cNvPr id="12" name="Rectangle 11"/>
          <p:cNvSpPr/>
          <p:nvPr/>
        </p:nvSpPr>
        <p:spPr>
          <a:xfrm>
            <a:off x="381000" y="0"/>
            <a:ext cx="8763000" cy="6858054"/>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5" name="Title Placeholder 4"/>
          <p:cNvSpPr>
            <a:spLocks noGrp="1"/>
          </p:cNvSpPr>
          <p:nvPr>
            <p:ph type="title"/>
          </p:nvPr>
        </p:nvSpPr>
        <p:spPr>
          <a:xfrm>
            <a:off x="838200" y="152400"/>
            <a:ext cx="7498080" cy="523220"/>
          </a:xfrm>
          <a:prstGeom prst="rect">
            <a:avLst/>
          </a:prstGeom>
          <a:noFill/>
          <a:ln>
            <a:noFill/>
          </a:ln>
        </p:spPr>
        <p:txBody>
          <a:bodyPr anchor="ctr">
            <a:spAutoFit/>
          </a:bodyPr>
          <a:lstStyle>
            <a:extLst/>
          </a:lstStyle>
          <a:p>
            <a:r>
              <a:rPr kumimoji="0" lang="en-US" dirty="0" smtClean="0"/>
              <a:t>Click to edit Master title style</a:t>
            </a:r>
            <a:endParaRPr kumimoji="0" lang="en-US" dirty="0"/>
          </a:p>
        </p:txBody>
      </p:sp>
      <p:sp>
        <p:nvSpPr>
          <p:cNvPr id="9" name="Text Placeholder 8"/>
          <p:cNvSpPr>
            <a:spLocks noGrp="1"/>
          </p:cNvSpPr>
          <p:nvPr>
            <p:ph type="body" idx="1"/>
          </p:nvPr>
        </p:nvSpPr>
        <p:spPr>
          <a:xfrm>
            <a:off x="381000" y="685800"/>
            <a:ext cx="4191000" cy="5334000"/>
          </a:xfrm>
          <a:prstGeom prst="rect">
            <a:avLst/>
          </a:prstGeom>
        </p:spPr>
        <p:txBody>
          <a:bodyPr>
            <a:normAutofit/>
          </a:bodyPr>
          <a:lstStyle>
            <a:extLst/>
          </a:lstStyle>
          <a:p>
            <a:pPr lvl="0" eaLnBrk="1" latinLnBrk="0" hangingPunct="1"/>
            <a:r>
              <a:rPr kumimoji="0" lang="en-US" dirty="0" smtClean="0"/>
              <a:t>Click to edit Master text styles</a:t>
            </a:r>
          </a:p>
          <a:p>
            <a:pPr lvl="1" eaLnBrk="1" latinLnBrk="0" hangingPunct="1"/>
            <a:r>
              <a:rPr kumimoji="0" lang="en-US" dirty="0" smtClean="0"/>
              <a:t>Second level</a:t>
            </a:r>
          </a:p>
          <a:p>
            <a:pPr lvl="2" eaLnBrk="1" latinLnBrk="0" hangingPunct="1"/>
            <a:r>
              <a:rPr kumimoji="0" lang="en-US" dirty="0" smtClean="0"/>
              <a:t>Third level</a:t>
            </a:r>
          </a:p>
          <a:p>
            <a:pPr lvl="3" eaLnBrk="1" latinLnBrk="0" hangingPunct="1"/>
            <a:r>
              <a:rPr kumimoji="0" lang="en-US" dirty="0" smtClean="0"/>
              <a:t>Fourth level</a:t>
            </a:r>
          </a:p>
          <a:p>
            <a:pPr lvl="4" eaLnBrk="1" latinLnBrk="0" hangingPunct="1"/>
            <a:r>
              <a:rPr kumimoji="0" lang="en-US" dirty="0" smtClean="0"/>
              <a:t>Fifth level</a:t>
            </a:r>
            <a:endParaRPr kumimoji="0" lang="en-US" dirty="0"/>
          </a:p>
        </p:txBody>
      </p:sp>
      <p:sp>
        <p:nvSpPr>
          <p:cNvPr id="10" name="Footer Placeholder 9"/>
          <p:cNvSpPr>
            <a:spLocks noGrp="1"/>
          </p:cNvSpPr>
          <p:nvPr>
            <p:ph type="ftr" sz="quarter" idx="3"/>
          </p:nvPr>
        </p:nvSpPr>
        <p:spPr>
          <a:xfrm>
            <a:off x="6629400" y="6553200"/>
            <a:ext cx="2514600" cy="304800"/>
          </a:xfrm>
          <a:prstGeom prst="rect">
            <a:avLst/>
          </a:prstGeom>
        </p:spPr>
        <p:txBody>
          <a:bodyPr anchor="b"/>
          <a:lstStyle>
            <a:lvl1pPr eaLnBrk="1" latinLnBrk="0" hangingPunct="1">
              <a:defRPr kumimoji="0" sz="1000" i="1">
                <a:solidFill>
                  <a:schemeClr val="accent6">
                    <a:lumMod val="60000"/>
                    <a:lumOff val="40000"/>
                  </a:schemeClr>
                </a:solidFill>
                <a:effectLst/>
                <a:latin typeface="+mj-lt"/>
              </a:defRPr>
            </a:lvl1pPr>
            <a:extLst/>
          </a:lstStyle>
          <a:p>
            <a:pPr algn="r"/>
            <a:r>
              <a:rPr lang="en-US" dirty="0" err="1" smtClean="0"/>
              <a:t>Shigley’s</a:t>
            </a:r>
            <a:r>
              <a:rPr lang="en-US" dirty="0" smtClean="0"/>
              <a:t> Mechanical Engineering Design</a:t>
            </a:r>
            <a:endParaRPr lang="en-US" dirty="0"/>
          </a:p>
        </p:txBody>
      </p:sp>
      <p:sp>
        <p:nvSpPr>
          <p:cNvPr id="15" name="Rectangle 14"/>
          <p:cNvSpPr/>
          <p:nvPr/>
        </p:nvSpPr>
        <p:spPr bwMode="invGray">
          <a:xfrm>
            <a:off x="381000" y="0"/>
            <a:ext cx="73152"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Tree>
  </p:cSld>
  <p:clrMap bg1="lt1" tx1="dk1" bg2="lt2" tx2="dk2" accent1="accent1" accent2="accent2" accent3="accent3" accent4="accent4" accent5="accent5" accent6="accent6" hlink="hlink" folHlink="folHlink"/>
  <p:sldLayoutIdLst>
    <p:sldLayoutId id="2147483722" r:id="rId1"/>
    <p:sldLayoutId id="2147483733" r:id="rId2"/>
    <p:sldLayoutId id="2147483734" r:id="rId3"/>
  </p:sldLayoutIdLst>
  <p:hf sldNum="0" hdr="0" dt="0"/>
  <p:txStyles>
    <p:titleStyle>
      <a:lvl1pPr algn="ctr" rtl="0" eaLnBrk="1" latinLnBrk="0" hangingPunct="1">
        <a:spcBef>
          <a:spcPct val="0"/>
        </a:spcBef>
        <a:buNone/>
        <a:defRPr kumimoji="0" sz="2800" kern="1200">
          <a:solidFill>
            <a:schemeClr val="tx1"/>
          </a:solidFill>
          <a:effectLst/>
          <a:latin typeface="+mj-lt"/>
          <a:ea typeface="+mj-ea"/>
          <a:cs typeface="+mj-cs"/>
        </a:defRPr>
      </a:lvl1pPr>
      <a:extLst/>
    </p:titleStyle>
    <p:bodyStyle>
      <a:lvl1pPr marL="365760" indent="-283464" algn="l" rtl="0" eaLnBrk="1" latinLnBrk="0" hangingPunct="1">
        <a:lnSpc>
          <a:spcPct val="100000"/>
        </a:lnSpc>
        <a:spcBef>
          <a:spcPts val="600"/>
        </a:spcBef>
        <a:buClr>
          <a:schemeClr val="accent1"/>
        </a:buClr>
        <a:buSzPct val="80000"/>
        <a:buFont typeface="Wingdings 2"/>
        <a:buChar char=""/>
        <a:defRPr kumimoji="0" sz="2400" kern="1200">
          <a:solidFill>
            <a:schemeClr val="tx1"/>
          </a:solidFill>
          <a:latin typeface="+mn-lt"/>
          <a:ea typeface="+mn-ea"/>
          <a:cs typeface="+mn-cs"/>
        </a:defRPr>
      </a:lvl1pPr>
      <a:lvl2pPr marL="640080" indent="-237744" algn="l" rtl="0" eaLnBrk="1" latinLnBrk="0" hangingPunct="1">
        <a:lnSpc>
          <a:spcPct val="100000"/>
        </a:lnSpc>
        <a:spcBef>
          <a:spcPts val="550"/>
        </a:spcBef>
        <a:buClr>
          <a:schemeClr val="accent1"/>
        </a:buClr>
        <a:buFont typeface="Verdana"/>
        <a:buChar char="◦"/>
        <a:defRPr kumimoji="0" sz="2400" kern="1200">
          <a:solidFill>
            <a:schemeClr val="tx1"/>
          </a:solidFill>
          <a:latin typeface="+mn-lt"/>
          <a:ea typeface="+mn-ea"/>
          <a:cs typeface="+mn-cs"/>
        </a:defRPr>
      </a:lvl2pPr>
      <a:lvl3pPr marL="886968" indent="-228600" algn="l" rtl="0" eaLnBrk="1" latinLnBrk="0" hangingPunct="1">
        <a:lnSpc>
          <a:spcPct val="100000"/>
        </a:lnSpc>
        <a:spcBef>
          <a:spcPct val="20000"/>
        </a:spcBef>
        <a:buClr>
          <a:schemeClr val="accent2"/>
        </a:buClr>
        <a:buFont typeface="Wingdings 2"/>
        <a:buChar char=""/>
        <a:defRPr kumimoji="0" sz="2400" kern="1200">
          <a:solidFill>
            <a:schemeClr val="tx1"/>
          </a:solidFill>
          <a:latin typeface="+mn-lt"/>
          <a:ea typeface="+mn-ea"/>
          <a:cs typeface="+mn-cs"/>
        </a:defRPr>
      </a:lvl3pPr>
      <a:lvl4pPr marL="1097280" indent="-173736" algn="l" rtl="0" eaLnBrk="1" latinLnBrk="0" hangingPunct="1">
        <a:lnSpc>
          <a:spcPct val="100000"/>
        </a:lnSpc>
        <a:spcBef>
          <a:spcPct val="20000"/>
        </a:spcBef>
        <a:buClr>
          <a:schemeClr val="accent3"/>
        </a:buClr>
        <a:buFont typeface="Wingdings 2"/>
        <a:buChar char=""/>
        <a:defRPr kumimoji="0" sz="2000" kern="1200">
          <a:solidFill>
            <a:schemeClr val="tx1"/>
          </a:solidFill>
          <a:latin typeface="+mn-lt"/>
          <a:ea typeface="+mn-ea"/>
          <a:cs typeface="+mn-cs"/>
        </a:defRPr>
      </a:lvl4pPr>
      <a:lvl5pPr marL="1298448" indent="-182880" algn="l" rtl="0" eaLnBrk="1" latinLnBrk="0" hangingPunct="1">
        <a:lnSpc>
          <a:spcPct val="100000"/>
        </a:lnSpc>
        <a:spcBef>
          <a:spcPct val="20000"/>
        </a:spcBef>
        <a:buClr>
          <a:schemeClr val="accent4"/>
        </a:buClr>
        <a:buFont typeface="Wingdings 2"/>
        <a:buChar char=""/>
        <a:defRPr kumimoji="0" sz="2000" kern="1200">
          <a:solidFill>
            <a:schemeClr val="tx1"/>
          </a:solidFill>
          <a:latin typeface="+mn-lt"/>
          <a:ea typeface="+mn-ea"/>
          <a:cs typeface="+mn-cs"/>
        </a:defRPr>
      </a:lvl5pPr>
      <a:lvl6pPr marL="1508760" indent="-182880" algn="l" rtl="0" eaLnBrk="1" latinLnBrk="0" hangingPunct="1">
        <a:lnSpc>
          <a:spcPct val="100000"/>
        </a:lnSpc>
        <a:spcBef>
          <a:spcPct val="20000"/>
        </a:spcBef>
        <a:buClr>
          <a:schemeClr val="accent5"/>
        </a:buClr>
        <a:buFont typeface="Wingdings 2"/>
        <a:buChar char=""/>
        <a:defRPr kumimoji="0" sz="2000" kern="1200">
          <a:solidFill>
            <a:schemeClr val="tx1"/>
          </a:solidFill>
          <a:latin typeface="+mn-lt"/>
          <a:ea typeface="+mn-ea"/>
          <a:cs typeface="+mn-cs"/>
        </a:defRPr>
      </a:lvl6pPr>
      <a:lvl7pPr marL="171907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7pPr>
      <a:lvl8pPr marL="1920240"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8pPr>
      <a:lvl9pPr marL="213055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1.xml"/><Relationship Id="rId4" Type="http://schemas.openxmlformats.org/officeDocument/2006/relationships/image" Target="../media/image4.jpeg"/></Relationships>
</file>

<file path=ppt/slides/_rels/slide10.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image" Target="../media/image166.png"/><Relationship Id="rId1" Type="http://schemas.openxmlformats.org/officeDocument/2006/relationships/slideLayout" Target="../slideLayouts/slideLayout1.xml"/><Relationship Id="rId4" Type="http://schemas.openxmlformats.org/officeDocument/2006/relationships/image" Target="../media/image168.png"/></Relationships>
</file>

<file path=ppt/slides/_rels/slide102.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image" Target="../media/image169.jpe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171.jpe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172.jpe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173.jpe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174.jpe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175.jpe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1.xml"/></Relationships>
</file>

<file path=ppt/slides/_rels/slide112.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image" Target="../media/image179.png"/><Relationship Id="rId1" Type="http://schemas.openxmlformats.org/officeDocument/2006/relationships/slideLayout" Target="../slideLayouts/slideLayout1.xml"/></Relationships>
</file>

<file path=ppt/slides/_rels/slide113.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image" Target="../media/image181.png"/><Relationship Id="rId1" Type="http://schemas.openxmlformats.org/officeDocument/2006/relationships/slideLayout" Target="../slideLayouts/slideLayout1.xml"/><Relationship Id="rId5" Type="http://schemas.openxmlformats.org/officeDocument/2006/relationships/image" Target="../media/image184.jpeg"/><Relationship Id="rId4" Type="http://schemas.openxmlformats.org/officeDocument/2006/relationships/image" Target="../media/image183.png"/></Relationships>
</file>

<file path=ppt/slides/_rels/slide114.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85.png"/><Relationship Id="rId1" Type="http://schemas.openxmlformats.org/officeDocument/2006/relationships/slideLayout" Target="../slideLayouts/slideLayout1.xml"/><Relationship Id="rId6" Type="http://schemas.openxmlformats.org/officeDocument/2006/relationships/image" Target="../media/image184.jpeg"/><Relationship Id="rId5" Type="http://schemas.openxmlformats.org/officeDocument/2006/relationships/image" Target="../media/image188.png"/><Relationship Id="rId4" Type="http://schemas.openxmlformats.org/officeDocument/2006/relationships/image" Target="../media/image187.png"/></Relationships>
</file>

<file path=ppt/slides/_rels/slide115.xml.rels><?xml version="1.0" encoding="UTF-8" standalone="yes"?>
<Relationships xmlns="http://schemas.openxmlformats.org/package/2006/relationships"><Relationship Id="rId2" Type="http://schemas.openxmlformats.org/officeDocument/2006/relationships/image" Target="../media/image18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13.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1.xml"/><Relationship Id="rId1" Type="http://schemas.openxmlformats.org/officeDocument/2006/relationships/vmlDrawing" Target="../drawings/vmlDrawing2.v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wm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1.xml"/><Relationship Id="rId1" Type="http://schemas.openxmlformats.org/officeDocument/2006/relationships/vmlDrawing" Target="../drawings/vmlDrawing3.vml"/><Relationship Id="rId5" Type="http://schemas.openxmlformats.org/officeDocument/2006/relationships/image" Target="../media/image43.png"/><Relationship Id="rId4" Type="http://schemas.openxmlformats.org/officeDocument/2006/relationships/image" Target="../media/image42.wmf"/></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1.xml"/><Relationship Id="rId4" Type="http://schemas.openxmlformats.org/officeDocument/2006/relationships/image" Target="../media/image57.png"/></Relationships>
</file>

<file path=ppt/slides/_rels/slide2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1.xml"/><Relationship Id="rId5" Type="http://schemas.openxmlformats.org/officeDocument/2006/relationships/image" Target="../media/image58.png"/><Relationship Id="rId4" Type="http://schemas.openxmlformats.org/officeDocument/2006/relationships/image" Target="../media/image5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1.xml"/><Relationship Id="rId4" Type="http://schemas.openxmlformats.org/officeDocument/2006/relationships/image" Target="../media/image65.png"/></Relationships>
</file>

<file path=ppt/slides/_rels/slide35.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image" Target="../media/image66.png"/><Relationship Id="rId1" Type="http://schemas.openxmlformats.org/officeDocument/2006/relationships/slideLayout" Target="../slideLayouts/slideLayout2.xml"/><Relationship Id="rId4" Type="http://schemas.openxmlformats.org/officeDocument/2006/relationships/image" Target="../media/image68.jpeg"/></Relationships>
</file>

<file path=ppt/slides/_rels/slide36.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image" Target="../media/image71.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1.xml"/><Relationship Id="rId4" Type="http://schemas.openxmlformats.org/officeDocument/2006/relationships/image" Target="../media/image83.png"/></Relationships>
</file>

<file path=ppt/slides/_rels/slide47.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image" Target="../media/image85.jpe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jpeg"/><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1.xml"/><Relationship Id="rId5" Type="http://schemas.openxmlformats.org/officeDocument/2006/relationships/image" Target="../media/image92.png"/><Relationship Id="rId4" Type="http://schemas.openxmlformats.org/officeDocument/2006/relationships/image" Target="../media/image91.png"/></Relationships>
</file>

<file path=ppt/slides/_rels/slide53.xml.rels><?xml version="1.0" encoding="UTF-8" standalone="yes"?>
<Relationships xmlns="http://schemas.openxmlformats.org/package/2006/relationships"><Relationship Id="rId2" Type="http://schemas.openxmlformats.org/officeDocument/2006/relationships/image" Target="../media/image93.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image" Target="../media/image94.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97.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98.jpe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99.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100.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2.png"/><Relationship Id="rId7" Type="http://schemas.openxmlformats.org/officeDocument/2006/relationships/image" Target="../media/image15.png"/><Relationship Id="rId2" Type="http://schemas.openxmlformats.org/officeDocument/2006/relationships/slideLayout" Target="../slideLayouts/slideLayout1.xml"/><Relationship Id="rId1" Type="http://schemas.openxmlformats.org/officeDocument/2006/relationships/vmlDrawing" Target="../drawings/vmlDrawing1.vml"/><Relationship Id="rId6" Type="http://schemas.openxmlformats.org/officeDocument/2006/relationships/image" Target="../media/image14.png"/><Relationship Id="rId5" Type="http://schemas.openxmlformats.org/officeDocument/2006/relationships/image" Target="../media/image13.wmf"/><Relationship Id="rId4" Type="http://schemas.openxmlformats.org/officeDocument/2006/relationships/oleObject" Target="../embeddings/oleObject1.bin"/><Relationship Id="rId9" Type="http://schemas.openxmlformats.org/officeDocument/2006/relationships/image" Target="../media/image17.jpeg"/></Relationships>
</file>

<file path=ppt/slides/_rels/slide60.xml.rels><?xml version="1.0" encoding="UTF-8" standalone="yes"?>
<Relationships xmlns="http://schemas.openxmlformats.org/package/2006/relationships"><Relationship Id="rId2" Type="http://schemas.openxmlformats.org/officeDocument/2006/relationships/image" Target="../media/image101.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102.jpe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103.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104.jpe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105.jpe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106.jpe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1.xml"/><Relationship Id="rId5" Type="http://schemas.openxmlformats.org/officeDocument/2006/relationships/image" Target="../media/image112.png"/><Relationship Id="rId4" Type="http://schemas.openxmlformats.org/officeDocument/2006/relationships/image" Target="../media/image111.png"/></Relationships>
</file>

<file path=ppt/slides/_rels/slide69.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1.xml"/><Relationship Id="rId4" Type="http://schemas.openxmlformats.org/officeDocument/2006/relationships/image" Target="../media/image115.jpeg"/></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xml"/><Relationship Id="rId5" Type="http://schemas.openxmlformats.org/officeDocument/2006/relationships/image" Target="../media/image21.png"/><Relationship Id="rId4" Type="http://schemas.openxmlformats.org/officeDocument/2006/relationships/image" Target="../media/image20.png"/></Relationships>
</file>

<file path=ppt/slides/_rels/slide70.xml.rels><?xml version="1.0" encoding="UTF-8" standalone="yes"?>
<Relationships xmlns="http://schemas.openxmlformats.org/package/2006/relationships"><Relationship Id="rId2" Type="http://schemas.openxmlformats.org/officeDocument/2006/relationships/image" Target="../media/image116.jpeg"/><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1.xml"/><Relationship Id="rId4" Type="http://schemas.openxmlformats.org/officeDocument/2006/relationships/image" Target="../media/image120.png"/></Relationships>
</file>

<file path=ppt/slides/_rels/slide73.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jpeg"/><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2" Type="http://schemas.openxmlformats.org/officeDocument/2006/relationships/image" Target="../media/image123.jpeg"/><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3" Type="http://schemas.openxmlformats.org/officeDocument/2006/relationships/image" Target="../media/image125.jpeg"/><Relationship Id="rId2" Type="http://schemas.openxmlformats.org/officeDocument/2006/relationships/image" Target="../media/image124.png"/><Relationship Id="rId1" Type="http://schemas.openxmlformats.org/officeDocument/2006/relationships/slideLayout" Target="../slideLayouts/slideLayout2.xml"/><Relationship Id="rId4" Type="http://schemas.openxmlformats.org/officeDocument/2006/relationships/image" Target="../media/image126.jpeg"/></Relationships>
</file>

<file path=ppt/slides/_rels/slide76.xml.rels><?xml version="1.0" encoding="UTF-8" standalone="yes"?>
<Relationships xmlns="http://schemas.openxmlformats.org/package/2006/relationships"><Relationship Id="rId2" Type="http://schemas.openxmlformats.org/officeDocument/2006/relationships/image" Target="../media/image127.jpe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128.jpe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129.jpe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130.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22.png"/><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25.png"/><Relationship Id="rId10" Type="http://schemas.openxmlformats.org/officeDocument/2006/relationships/image" Target="../media/image30.png"/><Relationship Id="rId4" Type="http://schemas.openxmlformats.org/officeDocument/2006/relationships/image" Target="../media/image24.png"/><Relationship Id="rId9" Type="http://schemas.openxmlformats.org/officeDocument/2006/relationships/image" Target="../media/image29.png"/></Relationships>
</file>

<file path=ppt/slides/_rels/slide80.xml.rels><?xml version="1.0" encoding="UTF-8" standalone="yes"?>
<Relationships xmlns="http://schemas.openxmlformats.org/package/2006/relationships"><Relationship Id="rId2" Type="http://schemas.openxmlformats.org/officeDocument/2006/relationships/image" Target="../media/image131.jpe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133.jpeg"/><Relationship Id="rId2" Type="http://schemas.openxmlformats.org/officeDocument/2006/relationships/image" Target="../media/image132.png"/><Relationship Id="rId1" Type="http://schemas.openxmlformats.org/officeDocument/2006/relationships/slideLayout" Target="../slideLayouts/slideLayout2.xml"/><Relationship Id="rId4" Type="http://schemas.openxmlformats.org/officeDocument/2006/relationships/image" Target="../media/image134.jpeg"/></Relationships>
</file>

<file path=ppt/slides/_rels/slide82.xml.rels><?xml version="1.0" encoding="UTF-8" standalone="yes"?>
<Relationships xmlns="http://schemas.openxmlformats.org/package/2006/relationships"><Relationship Id="rId3" Type="http://schemas.openxmlformats.org/officeDocument/2006/relationships/image" Target="../media/image135.jpe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136.jpe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137.jpe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138.jpe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1.xml"/><Relationship Id="rId4" Type="http://schemas.openxmlformats.org/officeDocument/2006/relationships/image" Target="../media/image142.png"/></Relationships>
</file>

<file path=ppt/slides/_rels/slide88.xml.rels><?xml version="1.0" encoding="UTF-8" standalone="yes"?>
<Relationships xmlns="http://schemas.openxmlformats.org/package/2006/relationships"><Relationship Id="rId2" Type="http://schemas.openxmlformats.org/officeDocument/2006/relationships/image" Target="../media/image143.jpeg"/><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1.xml"/><Relationship Id="rId4" Type="http://schemas.openxmlformats.org/officeDocument/2006/relationships/image" Target="../media/image146.png"/></Relationships>
</file>

<file path=ppt/slides/_rels/slide9.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1.xml"/><Relationship Id="rId4" Type="http://schemas.openxmlformats.org/officeDocument/2006/relationships/image" Target="../media/image150.png"/></Relationships>
</file>

<file path=ppt/slides/_rels/slide92.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154.png"/><Relationship Id="rId1" Type="http://schemas.openxmlformats.org/officeDocument/2006/relationships/slideLayout" Target="../slideLayouts/slideLayout1.xml"/><Relationship Id="rId5" Type="http://schemas.openxmlformats.org/officeDocument/2006/relationships/image" Target="../media/image157.png"/><Relationship Id="rId4" Type="http://schemas.openxmlformats.org/officeDocument/2006/relationships/image" Target="../media/image156.png"/></Relationships>
</file>

<file path=ppt/slides/_rels/slide96.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8.png"/><Relationship Id="rId1" Type="http://schemas.openxmlformats.org/officeDocument/2006/relationships/slideLayout" Target="../slideLayouts/slideLayout1.xml"/><Relationship Id="rId4" Type="http://schemas.openxmlformats.org/officeDocument/2006/relationships/image" Target="../media/image160.png"/></Relationships>
</file>

<file path=ppt/slides/_rels/slide97.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image" Target="../media/image161.png"/><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2" Type="http://schemas.openxmlformats.org/officeDocument/2006/relationships/image" Target="../media/image164.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299" name="Picture 3" descr="Budnyas"/>
          <p:cNvPicPr>
            <a:picLocks noChangeAspect="1" noChangeArrowheads="1"/>
          </p:cNvPicPr>
          <p:nvPr/>
        </p:nvPicPr>
        <p:blipFill>
          <a:blip r:embed="rId2" cstate="print"/>
          <a:srcRect/>
          <a:stretch>
            <a:fillRect/>
          </a:stretch>
        </p:blipFill>
        <p:spPr bwMode="auto">
          <a:xfrm>
            <a:off x="-3175" y="-3175"/>
            <a:ext cx="9147175" cy="6861175"/>
          </a:xfrm>
          <a:prstGeom prst="rect">
            <a:avLst/>
          </a:prstGeom>
          <a:noFill/>
        </p:spPr>
      </p:pic>
      <p:sp>
        <p:nvSpPr>
          <p:cNvPr id="55298" name="Rectangle 2"/>
          <p:cNvSpPr>
            <a:spLocks noGrp="1" noChangeArrowheads="1"/>
          </p:cNvSpPr>
          <p:nvPr>
            <p:ph type="body" idx="1"/>
          </p:nvPr>
        </p:nvSpPr>
        <p:spPr>
          <a:xfrm>
            <a:off x="0" y="3733800"/>
            <a:ext cx="3810000" cy="1800493"/>
          </a:xfrm>
        </p:spPr>
        <p:txBody>
          <a:bodyPr wrap="square">
            <a:spAutoFit/>
          </a:bodyPr>
          <a:lstStyle/>
          <a:p>
            <a:pPr algn="ctr">
              <a:buFontTx/>
              <a:buNone/>
            </a:pPr>
            <a:r>
              <a:rPr lang="en-US" b="1" dirty="0">
                <a:solidFill>
                  <a:schemeClr val="bg1"/>
                </a:solidFill>
              </a:rPr>
              <a:t>Chapter 10</a:t>
            </a:r>
          </a:p>
          <a:p>
            <a:pPr algn="ctr">
              <a:buFontTx/>
              <a:buNone/>
            </a:pPr>
            <a:endParaRPr lang="en-US" b="1" dirty="0">
              <a:solidFill>
                <a:schemeClr val="bg1"/>
              </a:solidFill>
            </a:endParaRPr>
          </a:p>
          <a:p>
            <a:pPr marL="1588" indent="-1588" algn="ctr">
              <a:buFontTx/>
              <a:buNone/>
            </a:pPr>
            <a:r>
              <a:rPr lang="en-US" b="1" dirty="0">
                <a:solidFill>
                  <a:schemeClr val="bg1"/>
                </a:solidFill>
              </a:rPr>
              <a:t>Mechanical Springs</a:t>
            </a:r>
          </a:p>
          <a:p>
            <a:pPr marL="1588" indent="-1588" algn="ctr">
              <a:buFontTx/>
              <a:buNone/>
            </a:pPr>
            <a:endParaRPr lang="en-US" b="1" dirty="0" smtClean="0">
              <a:solidFill>
                <a:schemeClr val="bg1"/>
              </a:solidFill>
            </a:endParaRPr>
          </a:p>
        </p:txBody>
      </p:sp>
      <p:sp>
        <p:nvSpPr>
          <p:cNvPr id="6" name="Rectangle 2"/>
          <p:cNvSpPr txBox="1">
            <a:spLocks noChangeArrowheads="1"/>
          </p:cNvSpPr>
          <p:nvPr/>
        </p:nvSpPr>
        <p:spPr>
          <a:xfrm>
            <a:off x="228600" y="914400"/>
            <a:ext cx="3505200" cy="685800"/>
          </a:xfrm>
          <a:prstGeom prst="rect">
            <a:avLst/>
          </a:prstGeom>
        </p:spPr>
        <p:txBody>
          <a:bodyPr>
            <a:normAutofit/>
          </a:bodyPr>
          <a:lstStyle/>
          <a:p>
            <a:pPr marL="365760" marR="0" lvl="0" indent="-283464" algn="ctr" defTabSz="914400" rtl="0" eaLnBrk="1" fontAlgn="auto" latinLnBrk="0" hangingPunct="1">
              <a:lnSpc>
                <a:spcPct val="100000"/>
              </a:lnSpc>
              <a:spcBef>
                <a:spcPts val="600"/>
              </a:spcBef>
              <a:spcAft>
                <a:spcPts val="0"/>
              </a:spcAft>
              <a:buClr>
                <a:schemeClr val="accent1"/>
              </a:buClr>
              <a:buSzPct val="80000"/>
              <a:buFontTx/>
              <a:buNone/>
              <a:tabLst/>
              <a:defRPr/>
            </a:pPr>
            <a:r>
              <a:rPr kumimoji="0" lang="en-US" sz="2400" b="1" i="0" u="none" strike="noStrike" kern="1200" cap="none" spc="0" normalizeH="0" baseline="0" noProof="0" dirty="0" smtClean="0">
                <a:ln>
                  <a:noFill/>
                </a:ln>
                <a:solidFill>
                  <a:schemeClr val="accent6">
                    <a:lumMod val="75000"/>
                  </a:schemeClr>
                </a:solidFill>
                <a:effectLst/>
                <a:uLnTx/>
                <a:uFillTx/>
                <a:latin typeface="+mn-lt"/>
                <a:ea typeface="+mn-ea"/>
                <a:cs typeface="+mn-cs"/>
              </a:rPr>
              <a:t>Lecture Slides</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400" y="103632"/>
            <a:ext cx="658368" cy="658368"/>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064342" y="-1"/>
            <a:ext cx="5083499" cy="6456603"/>
          </a:xfrm>
          <a:prstGeom prst="rect">
            <a:avLst/>
          </a:prstGeom>
        </p:spPr>
      </p:pic>
      <p:sp>
        <p:nvSpPr>
          <p:cNvPr id="9" name="Rectangle 8"/>
          <p:cNvSpPr/>
          <p:nvPr/>
        </p:nvSpPr>
        <p:spPr>
          <a:xfrm>
            <a:off x="0" y="6477000"/>
            <a:ext cx="9144000" cy="369332"/>
          </a:xfrm>
          <a:prstGeom prst="rect">
            <a:avLst/>
          </a:prstGeom>
        </p:spPr>
        <p:txBody>
          <a:bodyPr wrap="square">
            <a:spAutoFit/>
          </a:bodyPr>
          <a:lstStyle/>
          <a:p>
            <a:r>
              <a:rPr lang="en-US" sz="900" b="1" i="1" dirty="0" smtClean="0">
                <a:solidFill>
                  <a:schemeClr val="bg1"/>
                </a:solidFill>
              </a:rPr>
              <a:t>© 2015 by McGraw-Hill Education.  This is proprietary material solely for authorized instructor use. Not authorized for sale or distribution in any manner.  This document may not be copied, scanned, duplicated, forwarded, distributed, or posted on a website, in whole or part.</a:t>
            </a:r>
            <a:endParaRPr lang="en-US" sz="900" dirty="0">
              <a:solidFill>
                <a:schemeClr val="bg1"/>
              </a:solidFill>
            </a:endParaRPr>
          </a:p>
        </p:txBody>
      </p:sp>
    </p:spTree>
    <p:extLst>
      <p:ext uri="{BB962C8B-B14F-4D97-AF65-F5344CB8AC3E}">
        <p14:creationId xmlns:p14="http://schemas.microsoft.com/office/powerpoint/2010/main" val="138594580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Formulas for Compression Springs With Different Ends</a:t>
            </a:r>
            <a:endParaRPr lang="en-US" dirty="0"/>
          </a:p>
        </p:txBody>
      </p:sp>
      <p:sp>
        <p:nvSpPr>
          <p:cNvPr id="3" name="Footer Placeholder 2"/>
          <p:cNvSpPr>
            <a:spLocks noGrp="1"/>
          </p:cNvSpPr>
          <p:nvPr>
            <p:ph type="ftr" sz="quarter" idx="11"/>
          </p:nvPr>
        </p:nvSpPr>
        <p:spPr/>
        <p:txBody>
          <a:bodyPr/>
          <a:lstStyle/>
          <a:p>
            <a:r>
              <a:rPr lang="en-US" smtClean="0"/>
              <a:t>Shigley’s Mechanical Engineering Design</a:t>
            </a:r>
            <a:endParaRPr lang="en-US" dirty="0"/>
          </a:p>
        </p:txBody>
      </p:sp>
      <p:pic>
        <p:nvPicPr>
          <p:cNvPr id="4" name="Picture 3" descr="bud29281_ta10_01"/>
          <p:cNvPicPr>
            <a:picLocks noChangeAspect="1" noChangeArrowheads="1"/>
          </p:cNvPicPr>
          <p:nvPr/>
        </p:nvPicPr>
        <p:blipFill>
          <a:blip r:embed="rId2" cstate="print"/>
          <a:srcRect l="25439" t="11864"/>
          <a:stretch>
            <a:fillRect/>
          </a:stretch>
        </p:blipFill>
        <p:spPr bwMode="auto">
          <a:xfrm>
            <a:off x="381000" y="914400"/>
            <a:ext cx="8610601" cy="3511775"/>
          </a:xfrm>
          <a:prstGeom prst="rect">
            <a:avLst/>
          </a:prstGeom>
          <a:noFill/>
        </p:spPr>
      </p:pic>
      <p:sp>
        <p:nvSpPr>
          <p:cNvPr id="5" name="TextBox 4"/>
          <p:cNvSpPr txBox="1"/>
          <p:nvPr/>
        </p:nvSpPr>
        <p:spPr>
          <a:xfrm>
            <a:off x="1066800" y="4267200"/>
            <a:ext cx="4724400" cy="461665"/>
          </a:xfrm>
          <a:prstGeom prst="rect">
            <a:avLst/>
          </a:prstGeom>
          <a:noFill/>
        </p:spPr>
        <p:txBody>
          <a:bodyPr wrap="square" rtlCol="0">
            <a:spAutoFit/>
          </a:bodyPr>
          <a:lstStyle/>
          <a:p>
            <a:r>
              <a:rPr lang="en-US" sz="2400" i="1" dirty="0" smtClean="0"/>
              <a:t>N</a:t>
            </a:r>
            <a:r>
              <a:rPr lang="en-US" sz="2400" i="1" baseline="-25000" dirty="0" smtClean="0"/>
              <a:t>a</a:t>
            </a:r>
            <a:r>
              <a:rPr lang="en-US" sz="2400" baseline="-25000" dirty="0" smtClean="0"/>
              <a:t> </a:t>
            </a:r>
            <a:r>
              <a:rPr lang="en-US" sz="2400" dirty="0" smtClean="0"/>
              <a:t>is the number of active coils</a:t>
            </a:r>
            <a:endParaRPr lang="en-US" sz="2400" i="1" dirty="0" smtClean="0"/>
          </a:p>
        </p:txBody>
      </p:sp>
      <p:sp>
        <p:nvSpPr>
          <p:cNvPr id="6" name="TextBox 5"/>
          <p:cNvSpPr txBox="1"/>
          <p:nvPr/>
        </p:nvSpPr>
        <p:spPr>
          <a:xfrm>
            <a:off x="3886200" y="685800"/>
            <a:ext cx="1371600" cy="400110"/>
          </a:xfrm>
          <a:prstGeom prst="rect">
            <a:avLst/>
          </a:prstGeom>
          <a:noFill/>
        </p:spPr>
        <p:txBody>
          <a:bodyPr wrap="square" rtlCol="0">
            <a:spAutoFit/>
          </a:bodyPr>
          <a:lstStyle/>
          <a:p>
            <a:r>
              <a:rPr lang="en-US" sz="2000" dirty="0" smtClean="0"/>
              <a:t>Table 10–1</a:t>
            </a:r>
          </a:p>
        </p:txBody>
      </p:sp>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Fatigue Strength for Torsion Springs</a:t>
            </a:r>
            <a:endParaRPr lang="en-US" dirty="0"/>
          </a:p>
        </p:txBody>
      </p:sp>
      <p:sp>
        <p:nvSpPr>
          <p:cNvPr id="3" name="Content Placeholder 2"/>
          <p:cNvSpPr>
            <a:spLocks noGrp="1"/>
          </p:cNvSpPr>
          <p:nvPr>
            <p:ph idx="1"/>
          </p:nvPr>
        </p:nvSpPr>
        <p:spPr>
          <a:xfrm>
            <a:off x="381000" y="762000"/>
            <a:ext cx="8610600" cy="5715000"/>
          </a:xfrm>
        </p:spPr>
        <p:txBody>
          <a:bodyPr/>
          <a:lstStyle/>
          <a:p>
            <a:r>
              <a:rPr lang="en-US" dirty="0" smtClean="0"/>
              <a:t>Next, apply the Gerber criterion to obtain the endurance limit.  </a:t>
            </a:r>
          </a:p>
          <a:p>
            <a:r>
              <a:rPr lang="en-US" dirty="0" smtClean="0"/>
              <a:t>Note that repeated loading is assumed.</a:t>
            </a:r>
          </a:p>
          <a:p>
            <a:endParaRPr lang="en-US" dirty="0" smtClean="0"/>
          </a:p>
          <a:p>
            <a:endParaRPr lang="en-US" dirty="0" smtClean="0"/>
          </a:p>
          <a:p>
            <a:endParaRPr lang="en-US" dirty="0" smtClean="0"/>
          </a:p>
          <a:p>
            <a:r>
              <a:rPr lang="en-US" dirty="0" smtClean="0"/>
              <a:t>This accounts for corrections for size, surface finish, and type of loading, but not for temperature or miscellaneous effects.</a:t>
            </a:r>
            <a:endParaRPr lang="en-US" dirty="0"/>
          </a:p>
        </p:txBody>
      </p:sp>
      <p:sp>
        <p:nvSpPr>
          <p:cNvPr id="4" name="Footer Placeholder 3"/>
          <p:cNvSpPr>
            <a:spLocks noGrp="1"/>
          </p:cNvSpPr>
          <p:nvPr>
            <p:ph type="ftr" sz="quarter" idx="11"/>
          </p:nvPr>
        </p:nvSpPr>
        <p:spPr/>
        <p:txBody>
          <a:bodyPr/>
          <a:lstStyle/>
          <a:p>
            <a:r>
              <a:rPr lang="en-US" smtClean="0"/>
              <a:t>Shigley’s Mechanical Engineering Design</a:t>
            </a:r>
            <a:endParaRPr lang="en-US" dirty="0"/>
          </a:p>
        </p:txBody>
      </p:sp>
      <p:pic>
        <p:nvPicPr>
          <p:cNvPr id="6" name="Picture 5"/>
          <p:cNvPicPr>
            <a:picLocks noChangeAspect="1" noChangeArrowheads="1"/>
          </p:cNvPicPr>
          <p:nvPr/>
        </p:nvPicPr>
        <p:blipFill>
          <a:blip r:embed="rId2" cstate="print"/>
          <a:srcRect/>
          <a:stretch>
            <a:fillRect/>
          </a:stretch>
        </p:blipFill>
        <p:spPr bwMode="auto">
          <a:xfrm>
            <a:off x="2590800" y="1676400"/>
            <a:ext cx="5514975" cy="11049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Fatigue Factor of Safety for Torsion Springs</a:t>
            </a:r>
            <a:endParaRPr lang="en-US" dirty="0"/>
          </a:p>
        </p:txBody>
      </p:sp>
      <p:sp>
        <p:nvSpPr>
          <p:cNvPr id="3" name="Content Placeholder 2"/>
          <p:cNvSpPr>
            <a:spLocks noGrp="1"/>
          </p:cNvSpPr>
          <p:nvPr>
            <p:ph idx="1"/>
          </p:nvPr>
        </p:nvSpPr>
        <p:spPr>
          <a:xfrm>
            <a:off x="381000" y="762000"/>
            <a:ext cx="8610600" cy="5715000"/>
          </a:xfrm>
        </p:spPr>
        <p:txBody>
          <a:bodyPr/>
          <a:lstStyle/>
          <a:p>
            <a:r>
              <a:rPr lang="en-US" dirty="0" smtClean="0"/>
              <a:t>Applying the Gerber criterion as usual from Table 6–7, with the slope of the load line </a:t>
            </a:r>
            <a:r>
              <a:rPr lang="en-US" i="1" dirty="0" smtClean="0"/>
              <a:t>r = M</a:t>
            </a:r>
            <a:r>
              <a:rPr lang="en-US" i="1" baseline="-25000" dirty="0" smtClean="0"/>
              <a:t>a</a:t>
            </a:r>
            <a:r>
              <a:rPr lang="en-US" dirty="0" smtClean="0"/>
              <a:t>/</a:t>
            </a:r>
            <a:r>
              <a:rPr lang="en-US" i="1" dirty="0" smtClean="0"/>
              <a:t>M</a:t>
            </a:r>
            <a:r>
              <a:rPr lang="en-US" i="1" baseline="-25000" dirty="0" smtClean="0"/>
              <a:t>m</a:t>
            </a:r>
            <a:r>
              <a:rPr lang="en-US" dirty="0" smtClean="0"/>
              <a:t>,</a:t>
            </a:r>
          </a:p>
          <a:p>
            <a:endParaRPr lang="en-US" dirty="0" smtClean="0"/>
          </a:p>
          <a:p>
            <a:endParaRPr lang="en-US" dirty="0" smtClean="0"/>
          </a:p>
          <a:p>
            <a:endParaRPr lang="en-US" dirty="0" smtClean="0"/>
          </a:p>
          <a:p>
            <a:endParaRPr lang="en-US" dirty="0" smtClean="0"/>
          </a:p>
          <a:p>
            <a:endParaRPr lang="en-US" dirty="0" smtClean="0"/>
          </a:p>
          <a:p>
            <a:r>
              <a:rPr lang="en-US" dirty="0" smtClean="0"/>
              <a:t>Or, finding </a:t>
            </a:r>
            <a:r>
              <a:rPr lang="en-US" i="1" dirty="0" err="1" smtClean="0"/>
              <a:t>n</a:t>
            </a:r>
            <a:r>
              <a:rPr lang="en-US" i="1" baseline="-25000" dirty="0" err="1" smtClean="0"/>
              <a:t>f</a:t>
            </a:r>
            <a:r>
              <a:rPr lang="en-US" dirty="0" smtClean="0"/>
              <a:t> directly using Table 6–7,</a:t>
            </a:r>
            <a:endParaRPr lang="en-US" dirty="0"/>
          </a:p>
        </p:txBody>
      </p:sp>
      <p:sp>
        <p:nvSpPr>
          <p:cNvPr id="4" name="Footer Placeholder 3"/>
          <p:cNvSpPr>
            <a:spLocks noGrp="1"/>
          </p:cNvSpPr>
          <p:nvPr>
            <p:ph type="ftr" sz="quarter" idx="11"/>
          </p:nvPr>
        </p:nvSpPr>
        <p:spPr/>
        <p:txBody>
          <a:bodyPr/>
          <a:lstStyle/>
          <a:p>
            <a:r>
              <a:rPr lang="en-US" smtClean="0"/>
              <a:t>Shigley’s Mechanical Engineering Design</a:t>
            </a:r>
            <a:endParaRPr lang="en-US" dirty="0"/>
          </a:p>
        </p:txBody>
      </p:sp>
      <p:pic>
        <p:nvPicPr>
          <p:cNvPr id="7" name="Picture 6"/>
          <p:cNvPicPr>
            <a:picLocks noChangeAspect="1" noChangeArrowheads="1"/>
          </p:cNvPicPr>
          <p:nvPr/>
        </p:nvPicPr>
        <p:blipFill>
          <a:blip r:embed="rId2" cstate="print"/>
          <a:srcRect/>
          <a:stretch>
            <a:fillRect/>
          </a:stretch>
        </p:blipFill>
        <p:spPr bwMode="auto">
          <a:xfrm>
            <a:off x="2133600" y="1600200"/>
            <a:ext cx="6448425" cy="1066800"/>
          </a:xfrm>
          <a:prstGeom prst="rect">
            <a:avLst/>
          </a:prstGeom>
          <a:noFill/>
          <a:ln w="9525">
            <a:noFill/>
            <a:miter lim="800000"/>
            <a:headEnd/>
            <a:tailEnd/>
          </a:ln>
          <a:effectLst/>
        </p:spPr>
      </p:pic>
      <p:pic>
        <p:nvPicPr>
          <p:cNvPr id="8" name="Picture 2"/>
          <p:cNvPicPr>
            <a:picLocks noChangeAspect="1" noChangeArrowheads="1"/>
          </p:cNvPicPr>
          <p:nvPr/>
        </p:nvPicPr>
        <p:blipFill>
          <a:blip r:embed="rId3" cstate="print"/>
          <a:srcRect/>
          <a:stretch>
            <a:fillRect/>
          </a:stretch>
        </p:blipFill>
        <p:spPr bwMode="auto">
          <a:xfrm>
            <a:off x="3505200" y="2667000"/>
            <a:ext cx="5057775" cy="657225"/>
          </a:xfrm>
          <a:prstGeom prst="rect">
            <a:avLst/>
          </a:prstGeom>
          <a:noFill/>
          <a:ln w="9525">
            <a:noFill/>
            <a:miter lim="800000"/>
            <a:headEnd/>
            <a:tailEnd/>
          </a:ln>
          <a:effectLst/>
        </p:spPr>
      </p:pic>
      <p:pic>
        <p:nvPicPr>
          <p:cNvPr id="9" name="Picture 3"/>
          <p:cNvPicPr>
            <a:picLocks noChangeAspect="1" noChangeArrowheads="1"/>
          </p:cNvPicPr>
          <p:nvPr/>
        </p:nvPicPr>
        <p:blipFill>
          <a:blip r:embed="rId4" cstate="print"/>
          <a:srcRect/>
          <a:stretch>
            <a:fillRect/>
          </a:stretch>
        </p:blipFill>
        <p:spPr bwMode="auto">
          <a:xfrm>
            <a:off x="1600200" y="4343400"/>
            <a:ext cx="7029450" cy="10668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10–8</a:t>
            </a:r>
            <a:endParaRPr lang="en-US" dirty="0"/>
          </a:p>
        </p:txBody>
      </p:sp>
      <p:sp>
        <p:nvSpPr>
          <p:cNvPr id="3" name="Footer Placeholder 2"/>
          <p:cNvSpPr>
            <a:spLocks noGrp="1"/>
          </p:cNvSpPr>
          <p:nvPr>
            <p:ph type="ftr" sz="quarter" idx="11"/>
          </p:nvPr>
        </p:nvSpPr>
        <p:spPr/>
        <p:txBody>
          <a:bodyPr/>
          <a:lstStyle/>
          <a:p>
            <a:r>
              <a:rPr lang="en-US" smtClean="0"/>
              <a:t>Shigley’s Mechanical Engineering Design</a:t>
            </a:r>
            <a:endParaRPr lang="en-US" dirty="0"/>
          </a:p>
        </p:txBody>
      </p:sp>
      <p:sp>
        <p:nvSpPr>
          <p:cNvPr id="7" name="TextBox 6"/>
          <p:cNvSpPr txBox="1"/>
          <p:nvPr/>
        </p:nvSpPr>
        <p:spPr>
          <a:xfrm>
            <a:off x="3886200" y="6276546"/>
            <a:ext cx="1371600" cy="400110"/>
          </a:xfrm>
          <a:prstGeom prst="rect">
            <a:avLst/>
          </a:prstGeom>
          <a:noFill/>
        </p:spPr>
        <p:txBody>
          <a:bodyPr wrap="square" rtlCol="0">
            <a:spAutoFit/>
          </a:bodyPr>
          <a:lstStyle/>
          <a:p>
            <a:r>
              <a:rPr lang="en-US" sz="2000" dirty="0" smtClean="0"/>
              <a:t>Fig. 10–10</a:t>
            </a:r>
          </a:p>
        </p:txBody>
      </p:sp>
      <p:pic>
        <p:nvPicPr>
          <p:cNvPr id="8" name="Picture 7" descr="Ex 10.8.jpg"/>
          <p:cNvPicPr>
            <a:picLocks noChangeAspect="1"/>
          </p:cNvPicPr>
          <p:nvPr/>
        </p:nvPicPr>
        <p:blipFill>
          <a:blip r:embed="rId2" cstate="print"/>
          <a:stretch>
            <a:fillRect/>
          </a:stretch>
        </p:blipFill>
        <p:spPr>
          <a:xfrm>
            <a:off x="647162" y="761999"/>
            <a:ext cx="8226381" cy="1934034"/>
          </a:xfrm>
          <a:prstGeom prst="rect">
            <a:avLst/>
          </a:prstGeom>
        </p:spPr>
      </p:pic>
      <p:pic>
        <p:nvPicPr>
          <p:cNvPr id="4" name="圖片 3"/>
          <p:cNvPicPr>
            <a:picLocks noChangeAspect="1"/>
          </p:cNvPicPr>
          <p:nvPr/>
        </p:nvPicPr>
        <p:blipFill>
          <a:blip r:embed="rId3"/>
          <a:stretch>
            <a:fillRect/>
          </a:stretch>
        </p:blipFill>
        <p:spPr>
          <a:xfrm>
            <a:off x="2788125" y="2865091"/>
            <a:ext cx="3944454" cy="3273836"/>
          </a:xfrm>
          <a:prstGeom prst="rect">
            <a:avLst/>
          </a:prstGeom>
        </p:spPr>
      </p:pic>
    </p:spTree>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10–8</a:t>
            </a:r>
            <a:endParaRPr lang="en-US" dirty="0"/>
          </a:p>
        </p:txBody>
      </p:sp>
      <p:sp>
        <p:nvSpPr>
          <p:cNvPr id="3" name="Footer Placeholder 2"/>
          <p:cNvSpPr>
            <a:spLocks noGrp="1"/>
          </p:cNvSpPr>
          <p:nvPr>
            <p:ph type="ftr" sz="quarter" idx="11"/>
          </p:nvPr>
        </p:nvSpPr>
        <p:spPr/>
        <p:txBody>
          <a:bodyPr/>
          <a:lstStyle/>
          <a:p>
            <a:r>
              <a:rPr lang="en-US" smtClean="0"/>
              <a:t>Shigley’s Mechanical Engineering Design</a:t>
            </a:r>
            <a:endParaRPr lang="en-US" dirty="0"/>
          </a:p>
        </p:txBody>
      </p:sp>
      <p:pic>
        <p:nvPicPr>
          <p:cNvPr id="5" name="Picture 4" descr="Ex 10.8(1).jpg"/>
          <p:cNvPicPr>
            <a:picLocks noChangeAspect="1"/>
          </p:cNvPicPr>
          <p:nvPr/>
        </p:nvPicPr>
        <p:blipFill>
          <a:blip r:embed="rId2" cstate="print"/>
          <a:stretch>
            <a:fillRect/>
          </a:stretch>
        </p:blipFill>
        <p:spPr>
          <a:xfrm>
            <a:off x="905813" y="838200"/>
            <a:ext cx="7568485" cy="5746264"/>
          </a:xfrm>
          <a:prstGeom prst="rect">
            <a:avLst/>
          </a:prstGeom>
        </p:spPr>
      </p:pic>
    </p:spTree>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10–8</a:t>
            </a:r>
            <a:endParaRPr lang="en-US" dirty="0"/>
          </a:p>
        </p:txBody>
      </p:sp>
      <p:sp>
        <p:nvSpPr>
          <p:cNvPr id="3" name="Footer Placeholder 2"/>
          <p:cNvSpPr>
            <a:spLocks noGrp="1"/>
          </p:cNvSpPr>
          <p:nvPr>
            <p:ph type="ftr" sz="quarter" idx="11"/>
          </p:nvPr>
        </p:nvSpPr>
        <p:spPr/>
        <p:txBody>
          <a:bodyPr/>
          <a:lstStyle/>
          <a:p>
            <a:r>
              <a:rPr lang="en-US" smtClean="0"/>
              <a:t>Shigley’s Mechanical Engineering Design</a:t>
            </a:r>
            <a:endParaRPr lang="en-US" dirty="0"/>
          </a:p>
        </p:txBody>
      </p:sp>
      <p:pic>
        <p:nvPicPr>
          <p:cNvPr id="2560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81800" y="2471737"/>
            <a:ext cx="866775" cy="323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5" descr="Ex 10.8(2).jpg"/>
          <p:cNvPicPr>
            <a:picLocks noChangeAspect="1"/>
          </p:cNvPicPr>
          <p:nvPr/>
        </p:nvPicPr>
        <p:blipFill>
          <a:blip r:embed="rId3" cstate="print"/>
          <a:stretch>
            <a:fillRect/>
          </a:stretch>
        </p:blipFill>
        <p:spPr>
          <a:xfrm>
            <a:off x="643944" y="838200"/>
            <a:ext cx="8185526" cy="3326882"/>
          </a:xfrm>
          <a:prstGeom prst="rect">
            <a:avLst/>
          </a:prstGeom>
        </p:spPr>
      </p:pic>
    </p:spTree>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10–8</a:t>
            </a:r>
            <a:endParaRPr lang="en-US" dirty="0"/>
          </a:p>
        </p:txBody>
      </p:sp>
      <p:sp>
        <p:nvSpPr>
          <p:cNvPr id="3" name="Footer Placeholder 2"/>
          <p:cNvSpPr>
            <a:spLocks noGrp="1"/>
          </p:cNvSpPr>
          <p:nvPr>
            <p:ph type="ftr" sz="quarter" idx="11"/>
          </p:nvPr>
        </p:nvSpPr>
        <p:spPr/>
        <p:txBody>
          <a:bodyPr/>
          <a:lstStyle/>
          <a:p>
            <a:r>
              <a:rPr lang="en-US" smtClean="0"/>
              <a:t>Shigley’s Mechanical Engineering Design</a:t>
            </a:r>
            <a:endParaRPr lang="en-US" dirty="0"/>
          </a:p>
        </p:txBody>
      </p:sp>
      <p:pic>
        <p:nvPicPr>
          <p:cNvPr id="2457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81800" y="3352800"/>
            <a:ext cx="866775" cy="323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5" descr="Ex 10.8(3).jpg"/>
          <p:cNvPicPr>
            <a:picLocks noChangeAspect="1"/>
          </p:cNvPicPr>
          <p:nvPr/>
        </p:nvPicPr>
        <p:blipFill>
          <a:blip r:embed="rId3" cstate="print"/>
          <a:stretch>
            <a:fillRect/>
          </a:stretch>
        </p:blipFill>
        <p:spPr>
          <a:xfrm>
            <a:off x="609600" y="838199"/>
            <a:ext cx="8228142" cy="4274713"/>
          </a:xfrm>
          <a:prstGeom prst="rect">
            <a:avLst/>
          </a:prstGeom>
        </p:spPr>
      </p:pic>
    </p:spTree>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10–8</a:t>
            </a:r>
            <a:endParaRPr lang="en-US" dirty="0"/>
          </a:p>
        </p:txBody>
      </p:sp>
      <p:sp>
        <p:nvSpPr>
          <p:cNvPr id="3" name="Footer Placeholder 2"/>
          <p:cNvSpPr>
            <a:spLocks noGrp="1"/>
          </p:cNvSpPr>
          <p:nvPr>
            <p:ph type="ftr" sz="quarter" idx="11"/>
          </p:nvPr>
        </p:nvSpPr>
        <p:spPr/>
        <p:txBody>
          <a:bodyPr/>
          <a:lstStyle/>
          <a:p>
            <a:r>
              <a:rPr lang="en-US" smtClean="0"/>
              <a:t>Shigley’s Mechanical Engineering Design</a:t>
            </a:r>
            <a:endParaRPr lang="en-US" dirty="0"/>
          </a:p>
        </p:txBody>
      </p:sp>
      <p:pic>
        <p:nvPicPr>
          <p:cNvPr id="7" name="Picture 6" descr="Ex 10.8(4).jpg"/>
          <p:cNvPicPr>
            <a:picLocks noChangeAspect="1"/>
          </p:cNvPicPr>
          <p:nvPr/>
        </p:nvPicPr>
        <p:blipFill>
          <a:blip r:embed="rId2" cstate="print"/>
          <a:stretch>
            <a:fillRect/>
          </a:stretch>
        </p:blipFill>
        <p:spPr>
          <a:xfrm>
            <a:off x="609600" y="822101"/>
            <a:ext cx="8198286" cy="4816699"/>
          </a:xfrm>
          <a:prstGeom prst="rect">
            <a:avLst/>
          </a:prstGeom>
        </p:spPr>
      </p:pic>
    </p:spTree>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10–8</a:t>
            </a:r>
            <a:endParaRPr lang="en-US" dirty="0"/>
          </a:p>
        </p:txBody>
      </p:sp>
      <p:sp>
        <p:nvSpPr>
          <p:cNvPr id="3" name="Footer Placeholder 2"/>
          <p:cNvSpPr>
            <a:spLocks noGrp="1"/>
          </p:cNvSpPr>
          <p:nvPr>
            <p:ph type="ftr" sz="quarter" idx="11"/>
          </p:nvPr>
        </p:nvSpPr>
        <p:spPr/>
        <p:txBody>
          <a:bodyPr/>
          <a:lstStyle/>
          <a:p>
            <a:r>
              <a:rPr lang="en-US" smtClean="0"/>
              <a:t>Shigley’s Mechanical Engineering Design</a:t>
            </a:r>
            <a:endParaRPr lang="en-US" dirty="0"/>
          </a:p>
        </p:txBody>
      </p:sp>
      <p:pic>
        <p:nvPicPr>
          <p:cNvPr id="5" name="Picture 4" descr="Ex 10.8(5).jpg"/>
          <p:cNvPicPr>
            <a:picLocks noChangeAspect="1"/>
          </p:cNvPicPr>
          <p:nvPr/>
        </p:nvPicPr>
        <p:blipFill>
          <a:blip r:embed="rId2" cstate="print"/>
          <a:stretch>
            <a:fillRect/>
          </a:stretch>
        </p:blipFill>
        <p:spPr>
          <a:xfrm>
            <a:off x="620332" y="824248"/>
            <a:ext cx="8214575" cy="4842704"/>
          </a:xfrm>
          <a:prstGeom prst="rect">
            <a:avLst/>
          </a:prstGeom>
        </p:spPr>
      </p:pic>
    </p:spTree>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Belleville Springs</a:t>
            </a:r>
            <a:endParaRPr lang="en-US" dirty="0"/>
          </a:p>
        </p:txBody>
      </p:sp>
      <p:sp>
        <p:nvSpPr>
          <p:cNvPr id="3" name="Content Placeholder 2"/>
          <p:cNvSpPr>
            <a:spLocks noGrp="1"/>
          </p:cNvSpPr>
          <p:nvPr>
            <p:ph idx="1"/>
          </p:nvPr>
        </p:nvSpPr>
        <p:spPr>
          <a:xfrm>
            <a:off x="381000" y="838200"/>
            <a:ext cx="3048000" cy="6019800"/>
          </a:xfrm>
        </p:spPr>
        <p:txBody>
          <a:bodyPr>
            <a:normAutofit lnSpcReduction="10000"/>
          </a:bodyPr>
          <a:lstStyle/>
          <a:p>
            <a:r>
              <a:rPr lang="en-US" dirty="0" smtClean="0"/>
              <a:t>The </a:t>
            </a:r>
            <a:r>
              <a:rPr lang="en-US" i="1" dirty="0" smtClean="0"/>
              <a:t>Belleville spring</a:t>
            </a:r>
            <a:r>
              <a:rPr lang="en-US" dirty="0" smtClean="0"/>
              <a:t> is a coned-disk spring with unique properties</a:t>
            </a:r>
          </a:p>
          <a:p>
            <a:r>
              <a:rPr lang="en-US" dirty="0" smtClean="0"/>
              <a:t>It has a non-linear spring constant</a:t>
            </a:r>
          </a:p>
          <a:p>
            <a:r>
              <a:rPr lang="en-US" dirty="0" smtClean="0"/>
              <a:t>With </a:t>
            </a:r>
            <a:r>
              <a:rPr lang="en-US" i="1" dirty="0" smtClean="0"/>
              <a:t>h/t</a:t>
            </a:r>
            <a:r>
              <a:rPr lang="en-US" dirty="0" smtClean="0"/>
              <a:t>  ≥ 2.83, the S curve can be useful for snap-acting mechanisms</a:t>
            </a:r>
          </a:p>
          <a:p>
            <a:r>
              <a:rPr lang="en-US" dirty="0" smtClean="0"/>
              <a:t>For 1.41≤ </a:t>
            </a:r>
            <a:r>
              <a:rPr lang="en-US" i="1" dirty="0" smtClean="0"/>
              <a:t>h/t</a:t>
            </a:r>
            <a:r>
              <a:rPr lang="en-US" dirty="0" smtClean="0"/>
              <a:t> ≤ 2.1 the flat central portion provides constant load for a considerable deflection range</a:t>
            </a:r>
            <a:endParaRPr lang="en-US" dirty="0"/>
          </a:p>
        </p:txBody>
      </p:sp>
      <p:sp>
        <p:nvSpPr>
          <p:cNvPr id="4" name="Footer Placeholder 3"/>
          <p:cNvSpPr>
            <a:spLocks noGrp="1"/>
          </p:cNvSpPr>
          <p:nvPr>
            <p:ph type="ftr" sz="quarter" idx="11"/>
          </p:nvPr>
        </p:nvSpPr>
        <p:spPr/>
        <p:txBody>
          <a:bodyPr/>
          <a:lstStyle/>
          <a:p>
            <a:r>
              <a:rPr lang="en-US" smtClean="0"/>
              <a:t>Shigley’s Mechanical Engineering Design</a:t>
            </a:r>
            <a:endParaRPr lang="en-US" dirty="0"/>
          </a:p>
        </p:txBody>
      </p:sp>
      <p:sp>
        <p:nvSpPr>
          <p:cNvPr id="6" name="TextBox 5"/>
          <p:cNvSpPr txBox="1"/>
          <p:nvPr/>
        </p:nvSpPr>
        <p:spPr>
          <a:xfrm>
            <a:off x="5791200" y="5867400"/>
            <a:ext cx="1371600" cy="400110"/>
          </a:xfrm>
          <a:prstGeom prst="rect">
            <a:avLst/>
          </a:prstGeom>
          <a:noFill/>
        </p:spPr>
        <p:txBody>
          <a:bodyPr wrap="square" rtlCol="0">
            <a:spAutoFit/>
          </a:bodyPr>
          <a:lstStyle/>
          <a:p>
            <a:r>
              <a:rPr lang="en-US" sz="2000" dirty="0" smtClean="0"/>
              <a:t>Fig. </a:t>
            </a:r>
            <a:r>
              <a:rPr lang="en-US" sz="2000" dirty="0" smtClean="0"/>
              <a:t>1</a:t>
            </a:r>
            <a:r>
              <a:rPr lang="en-US" altLang="zh-TW" sz="2000" dirty="0" smtClean="0"/>
              <a:t>0-12</a:t>
            </a:r>
            <a:endParaRPr lang="en-US" sz="2000" dirty="0" smtClean="0"/>
          </a:p>
        </p:txBody>
      </p:sp>
      <p:pic>
        <p:nvPicPr>
          <p:cNvPr id="5" name="圖片 4"/>
          <p:cNvPicPr>
            <a:picLocks noChangeAspect="1"/>
          </p:cNvPicPr>
          <p:nvPr/>
        </p:nvPicPr>
        <p:blipFill>
          <a:blip r:embed="rId2"/>
          <a:stretch>
            <a:fillRect/>
          </a:stretch>
        </p:blipFill>
        <p:spPr>
          <a:xfrm>
            <a:off x="4038599" y="1371600"/>
            <a:ext cx="4861687" cy="4282725"/>
          </a:xfrm>
          <a:prstGeom prst="rect">
            <a:avLst/>
          </a:prstGeom>
        </p:spPr>
      </p:pic>
    </p:spTree>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Constant-Force Springs</a:t>
            </a:r>
            <a:endParaRPr lang="en-US" dirty="0"/>
          </a:p>
        </p:txBody>
      </p:sp>
      <p:sp>
        <p:nvSpPr>
          <p:cNvPr id="3" name="Content Placeholder 2"/>
          <p:cNvSpPr>
            <a:spLocks noGrp="1"/>
          </p:cNvSpPr>
          <p:nvPr>
            <p:ph idx="1"/>
          </p:nvPr>
        </p:nvSpPr>
        <p:spPr>
          <a:xfrm>
            <a:off x="381000" y="762000"/>
            <a:ext cx="8763000" cy="3352800"/>
          </a:xfrm>
        </p:spPr>
        <p:txBody>
          <a:bodyPr/>
          <a:lstStyle/>
          <a:p>
            <a:r>
              <a:rPr lang="en-US" dirty="0" smtClean="0"/>
              <a:t>The extension spring shown is made of slightly curved strip steel, not flat.</a:t>
            </a:r>
          </a:p>
          <a:p>
            <a:r>
              <a:rPr lang="en-US" dirty="0" smtClean="0"/>
              <a:t>The fore required to uncoil it remains constant.</a:t>
            </a:r>
          </a:p>
          <a:p>
            <a:r>
              <a:rPr lang="en-US" dirty="0" smtClean="0"/>
              <a:t>Known as a </a:t>
            </a:r>
            <a:r>
              <a:rPr lang="en-US" i="1" dirty="0" smtClean="0"/>
              <a:t>constant-force spring</a:t>
            </a:r>
            <a:r>
              <a:rPr lang="en-US" dirty="0" smtClean="0"/>
              <a:t>.</a:t>
            </a:r>
          </a:p>
          <a:p>
            <a:endParaRPr lang="en-US" dirty="0"/>
          </a:p>
        </p:txBody>
      </p:sp>
      <p:sp>
        <p:nvSpPr>
          <p:cNvPr id="4" name="Footer Placeholder 3"/>
          <p:cNvSpPr>
            <a:spLocks noGrp="1"/>
          </p:cNvSpPr>
          <p:nvPr>
            <p:ph type="ftr" sz="quarter" idx="11"/>
          </p:nvPr>
        </p:nvSpPr>
        <p:spPr/>
        <p:txBody>
          <a:bodyPr/>
          <a:lstStyle/>
          <a:p>
            <a:r>
              <a:rPr lang="en-US" smtClean="0"/>
              <a:t>Shigley’s Mechanical Engineering Design</a:t>
            </a:r>
            <a:endParaRPr lang="en-US" dirty="0"/>
          </a:p>
        </p:txBody>
      </p:sp>
      <p:sp>
        <p:nvSpPr>
          <p:cNvPr id="6" name="TextBox 5"/>
          <p:cNvSpPr txBox="1"/>
          <p:nvPr/>
        </p:nvSpPr>
        <p:spPr>
          <a:xfrm>
            <a:off x="3962400" y="6096000"/>
            <a:ext cx="1371600" cy="400110"/>
          </a:xfrm>
          <a:prstGeom prst="rect">
            <a:avLst/>
          </a:prstGeom>
          <a:noFill/>
        </p:spPr>
        <p:txBody>
          <a:bodyPr wrap="square" rtlCol="0">
            <a:spAutoFit/>
          </a:bodyPr>
          <a:lstStyle/>
          <a:p>
            <a:r>
              <a:rPr lang="en-US" sz="2000" dirty="0" smtClean="0"/>
              <a:t>Fig. </a:t>
            </a:r>
            <a:r>
              <a:rPr lang="en-US" sz="2000" dirty="0" smtClean="0"/>
              <a:t>1</a:t>
            </a:r>
            <a:r>
              <a:rPr lang="en-US" altLang="zh-TW" sz="2000" dirty="0" smtClean="0"/>
              <a:t>0-13</a:t>
            </a:r>
            <a:endParaRPr lang="en-US" sz="2000" dirty="0" smtClean="0"/>
          </a:p>
        </p:txBody>
      </p:sp>
      <p:pic>
        <p:nvPicPr>
          <p:cNvPr id="5" name="圖片 4"/>
          <p:cNvPicPr>
            <a:picLocks noChangeAspect="1"/>
          </p:cNvPicPr>
          <p:nvPr/>
        </p:nvPicPr>
        <p:blipFill>
          <a:blip r:embed="rId2"/>
          <a:stretch>
            <a:fillRect/>
          </a:stretch>
        </p:blipFill>
        <p:spPr>
          <a:xfrm>
            <a:off x="2819400" y="2626042"/>
            <a:ext cx="4102967" cy="2707958"/>
          </a:xfrm>
          <a:prstGeom prst="rect">
            <a:avLst/>
          </a:prstGeom>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Set Removal</a:t>
            </a:r>
            <a:endParaRPr lang="en-US" dirty="0"/>
          </a:p>
        </p:txBody>
      </p:sp>
      <p:sp>
        <p:nvSpPr>
          <p:cNvPr id="3" name="Content Placeholder 2"/>
          <p:cNvSpPr>
            <a:spLocks noGrp="1"/>
          </p:cNvSpPr>
          <p:nvPr>
            <p:ph idx="1"/>
          </p:nvPr>
        </p:nvSpPr>
        <p:spPr>
          <a:xfrm>
            <a:off x="381000" y="838200"/>
            <a:ext cx="8610600" cy="5715000"/>
          </a:xfrm>
        </p:spPr>
        <p:txBody>
          <a:bodyPr/>
          <a:lstStyle/>
          <a:p>
            <a:r>
              <a:rPr lang="en-US" i="1" dirty="0" smtClean="0"/>
              <a:t>Set removal</a:t>
            </a:r>
            <a:r>
              <a:rPr lang="en-US" dirty="0" smtClean="0"/>
              <a:t> or </a:t>
            </a:r>
            <a:r>
              <a:rPr lang="en-US" i="1" dirty="0" smtClean="0"/>
              <a:t>presetting</a:t>
            </a:r>
            <a:r>
              <a:rPr lang="en-US" dirty="0" smtClean="0"/>
              <a:t> is a process used in manufacturing a spring to induce useful residual stresses.</a:t>
            </a:r>
          </a:p>
          <a:p>
            <a:r>
              <a:rPr lang="en-US" dirty="0" smtClean="0"/>
              <a:t>The spring is made longer than needed, then compressed to solid height, intentionally exceeding the yield strength.</a:t>
            </a:r>
          </a:p>
          <a:p>
            <a:r>
              <a:rPr lang="en-US" dirty="0" smtClean="0"/>
              <a:t>This operation </a:t>
            </a:r>
            <a:r>
              <a:rPr lang="en-US" i="1" dirty="0" smtClean="0"/>
              <a:t>sets</a:t>
            </a:r>
            <a:r>
              <a:rPr lang="en-US" dirty="0" smtClean="0"/>
              <a:t> the spring to the required final free length.</a:t>
            </a:r>
          </a:p>
          <a:p>
            <a:r>
              <a:rPr lang="en-US" dirty="0" smtClean="0"/>
              <a:t>Yielding induces residual stresses opposite in direction to those induced in service.</a:t>
            </a:r>
          </a:p>
          <a:p>
            <a:r>
              <a:rPr lang="en-US" dirty="0" smtClean="0"/>
              <a:t>10 to 30 percent of the initial free length should be removed.</a:t>
            </a:r>
          </a:p>
          <a:p>
            <a:r>
              <a:rPr lang="en-US" dirty="0" smtClean="0"/>
              <a:t>Set removal is not recommended when springs are subject to fatigue.</a:t>
            </a:r>
            <a:endParaRPr lang="en-US" dirty="0"/>
          </a:p>
        </p:txBody>
      </p:sp>
      <p:sp>
        <p:nvSpPr>
          <p:cNvPr id="4" name="Footer Placeholder 3"/>
          <p:cNvSpPr>
            <a:spLocks noGrp="1"/>
          </p:cNvSpPr>
          <p:nvPr>
            <p:ph type="ftr" sz="quarter" idx="11"/>
          </p:nvPr>
        </p:nvSpPr>
        <p:spPr/>
        <p:txBody>
          <a:bodyPr/>
          <a:lstStyle/>
          <a:p>
            <a:r>
              <a:rPr lang="en-US" smtClean="0"/>
              <a:t>Shigley’s Mechanical Engineering Design</a:t>
            </a:r>
            <a:endParaRPr lang="en-US" dirty="0"/>
          </a:p>
        </p:txBody>
      </p:sp>
    </p:spTree>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Conical Spring</a:t>
            </a:r>
            <a:endParaRPr lang="en-US" dirty="0"/>
          </a:p>
        </p:txBody>
      </p:sp>
      <p:sp>
        <p:nvSpPr>
          <p:cNvPr id="3" name="Content Placeholder 2"/>
          <p:cNvSpPr>
            <a:spLocks noGrp="1"/>
          </p:cNvSpPr>
          <p:nvPr>
            <p:ph idx="1"/>
          </p:nvPr>
        </p:nvSpPr>
        <p:spPr>
          <a:xfrm>
            <a:off x="381000" y="838200"/>
            <a:ext cx="8534400" cy="5715000"/>
          </a:xfrm>
        </p:spPr>
        <p:txBody>
          <a:bodyPr/>
          <a:lstStyle/>
          <a:p>
            <a:r>
              <a:rPr lang="en-US" dirty="0" smtClean="0"/>
              <a:t>A </a:t>
            </a:r>
            <a:r>
              <a:rPr lang="en-US" i="1" dirty="0" smtClean="0"/>
              <a:t>conical spring </a:t>
            </a:r>
            <a:r>
              <a:rPr lang="en-US" dirty="0" smtClean="0"/>
              <a:t>is wound in the shape of a cone.  </a:t>
            </a:r>
          </a:p>
          <a:p>
            <a:r>
              <a:rPr lang="en-US" dirty="0" smtClean="0"/>
              <a:t>Most are compression springs, made with round wire.</a:t>
            </a:r>
          </a:p>
          <a:p>
            <a:r>
              <a:rPr lang="en-US" dirty="0" smtClean="0"/>
              <a:t>The principal advantage is that the solid height is only a single wire diameter.</a:t>
            </a:r>
            <a:endParaRPr lang="en-US" dirty="0"/>
          </a:p>
        </p:txBody>
      </p:sp>
      <p:sp>
        <p:nvSpPr>
          <p:cNvPr id="4" name="Footer Placeholder 3"/>
          <p:cNvSpPr>
            <a:spLocks noGrp="1"/>
          </p:cNvSpPr>
          <p:nvPr>
            <p:ph type="ftr" sz="quarter" idx="11"/>
          </p:nvPr>
        </p:nvSpPr>
        <p:spPr/>
        <p:txBody>
          <a:bodyPr/>
          <a:lstStyle/>
          <a:p>
            <a:r>
              <a:rPr lang="en-US" smtClean="0"/>
              <a:t>Shigley’s Mechanical Engineering Design</a:t>
            </a:r>
            <a:endParaRPr lang="en-US" dirty="0"/>
          </a:p>
        </p:txBody>
      </p:sp>
    </p:spTree>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Volute Spring</a:t>
            </a:r>
            <a:endParaRPr lang="en-US" dirty="0"/>
          </a:p>
        </p:txBody>
      </p:sp>
      <p:sp>
        <p:nvSpPr>
          <p:cNvPr id="3" name="Content Placeholder 2"/>
          <p:cNvSpPr>
            <a:spLocks noGrp="1"/>
          </p:cNvSpPr>
          <p:nvPr>
            <p:ph idx="1"/>
          </p:nvPr>
        </p:nvSpPr>
        <p:spPr>
          <a:xfrm>
            <a:off x="381000" y="762000"/>
            <a:ext cx="8610600" cy="3048000"/>
          </a:xfrm>
        </p:spPr>
        <p:txBody>
          <a:bodyPr>
            <a:normAutofit fontScale="92500" lnSpcReduction="10000"/>
          </a:bodyPr>
          <a:lstStyle/>
          <a:p>
            <a:r>
              <a:rPr lang="en-US" dirty="0" smtClean="0"/>
              <a:t>A </a:t>
            </a:r>
            <a:r>
              <a:rPr lang="en-US" i="1" dirty="0" smtClean="0"/>
              <a:t>volute spring</a:t>
            </a:r>
            <a:r>
              <a:rPr lang="en-US" dirty="0" smtClean="0"/>
              <a:t> is a conical spring made from a wide, thin strip, or “flat”, of material wound on the flat so that the coils fit inside one another.  </a:t>
            </a:r>
          </a:p>
          <a:p>
            <a:r>
              <a:rPr lang="en-US" dirty="0" smtClean="0"/>
              <a:t>Since the coils do not stack on each other, the solid height is the width of the strip.</a:t>
            </a:r>
          </a:p>
          <a:p>
            <a:r>
              <a:rPr lang="en-US" dirty="0" smtClean="0"/>
              <a:t>A variable-spring scale is obtained by permitting the coils to contact the support.</a:t>
            </a:r>
          </a:p>
          <a:p>
            <a:r>
              <a:rPr lang="en-US" dirty="0" smtClean="0"/>
              <a:t>As deflection increases (in compression), the number of active coils decreases.</a:t>
            </a:r>
            <a:endParaRPr lang="en-US" dirty="0"/>
          </a:p>
        </p:txBody>
      </p:sp>
      <p:sp>
        <p:nvSpPr>
          <p:cNvPr id="4" name="Footer Placeholder 3"/>
          <p:cNvSpPr>
            <a:spLocks noGrp="1"/>
          </p:cNvSpPr>
          <p:nvPr>
            <p:ph type="ftr" sz="quarter" idx="11"/>
          </p:nvPr>
        </p:nvSpPr>
        <p:spPr/>
        <p:txBody>
          <a:bodyPr/>
          <a:lstStyle/>
          <a:p>
            <a:r>
              <a:rPr lang="en-US" smtClean="0"/>
              <a:t>Shigley’s Mechanical Engineering Design</a:t>
            </a:r>
            <a:endParaRPr lang="en-US" dirty="0"/>
          </a:p>
        </p:txBody>
      </p:sp>
      <p:sp>
        <p:nvSpPr>
          <p:cNvPr id="6" name="TextBox 5"/>
          <p:cNvSpPr txBox="1"/>
          <p:nvPr/>
        </p:nvSpPr>
        <p:spPr>
          <a:xfrm>
            <a:off x="4267200" y="6457890"/>
            <a:ext cx="1600200" cy="400110"/>
          </a:xfrm>
          <a:prstGeom prst="rect">
            <a:avLst/>
          </a:prstGeom>
          <a:noFill/>
        </p:spPr>
        <p:txBody>
          <a:bodyPr wrap="square" rtlCol="0">
            <a:spAutoFit/>
          </a:bodyPr>
          <a:lstStyle/>
          <a:p>
            <a:r>
              <a:rPr lang="en-US" sz="2000" dirty="0" smtClean="0"/>
              <a:t>Fig. 10–13</a:t>
            </a:r>
          </a:p>
        </p:txBody>
      </p:sp>
      <p:pic>
        <p:nvPicPr>
          <p:cNvPr id="5" name="圖片 4"/>
          <p:cNvPicPr>
            <a:picLocks noChangeAspect="1"/>
          </p:cNvPicPr>
          <p:nvPr/>
        </p:nvPicPr>
        <p:blipFill>
          <a:blip r:embed="rId2"/>
          <a:stretch>
            <a:fillRect/>
          </a:stretch>
        </p:blipFill>
        <p:spPr>
          <a:xfrm>
            <a:off x="3114928" y="3725647"/>
            <a:ext cx="2944623" cy="2816596"/>
          </a:xfrm>
          <a:prstGeom prst="rect">
            <a:avLst/>
          </a:prstGeom>
        </p:spPr>
      </p:pic>
    </p:spTree>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Constant-Stress Cantilever Spring</a:t>
            </a:r>
            <a:endParaRPr lang="en-US" dirty="0"/>
          </a:p>
        </p:txBody>
      </p:sp>
      <p:sp>
        <p:nvSpPr>
          <p:cNvPr id="3" name="Content Placeholder 2"/>
          <p:cNvSpPr>
            <a:spLocks noGrp="1"/>
          </p:cNvSpPr>
          <p:nvPr>
            <p:ph idx="1"/>
          </p:nvPr>
        </p:nvSpPr>
        <p:spPr>
          <a:xfrm>
            <a:off x="428625" y="762000"/>
            <a:ext cx="5972176" cy="5867400"/>
          </a:xfrm>
        </p:spPr>
        <p:txBody>
          <a:bodyPr/>
          <a:lstStyle/>
          <a:p>
            <a:r>
              <a:rPr lang="en-US" dirty="0" smtClean="0"/>
              <a:t>A uniform-section cantilever spring made from flat stock has stress which is proportional to the distance </a:t>
            </a:r>
            <a:r>
              <a:rPr lang="en-US" i="1" dirty="0" smtClean="0"/>
              <a:t>x.</a:t>
            </a:r>
          </a:p>
          <a:p>
            <a:endParaRPr lang="en-US" i="1" dirty="0" smtClean="0"/>
          </a:p>
          <a:p>
            <a:endParaRPr lang="en-US" i="1" dirty="0" smtClean="0"/>
          </a:p>
          <a:p>
            <a:r>
              <a:rPr lang="en-US" dirty="0" smtClean="0"/>
              <a:t>It is often economical to proportion the width </a:t>
            </a:r>
            <a:r>
              <a:rPr lang="en-US" i="1" dirty="0" smtClean="0"/>
              <a:t>b</a:t>
            </a:r>
            <a:r>
              <a:rPr lang="en-US" dirty="0" smtClean="0"/>
              <a:t> to obtain uniform stress, independent of </a:t>
            </a:r>
            <a:r>
              <a:rPr lang="en-US" i="1" dirty="0" smtClean="0"/>
              <a:t>x.</a:t>
            </a:r>
          </a:p>
        </p:txBody>
      </p:sp>
      <p:sp>
        <p:nvSpPr>
          <p:cNvPr id="4" name="Footer Placeholder 3"/>
          <p:cNvSpPr>
            <a:spLocks noGrp="1"/>
          </p:cNvSpPr>
          <p:nvPr>
            <p:ph type="ftr" sz="quarter" idx="11"/>
          </p:nvPr>
        </p:nvSpPr>
        <p:spPr/>
        <p:txBody>
          <a:bodyPr/>
          <a:lstStyle/>
          <a:p>
            <a:r>
              <a:rPr lang="en-US" smtClean="0"/>
              <a:t>Shigley’s Mechanical Engineering Design</a:t>
            </a:r>
            <a:endParaRPr lang="en-US" dirty="0"/>
          </a:p>
        </p:txBody>
      </p:sp>
      <p:pic>
        <p:nvPicPr>
          <p:cNvPr id="83977" name="Picture 9"/>
          <p:cNvPicPr>
            <a:picLocks noChangeAspect="1" noChangeArrowheads="1"/>
          </p:cNvPicPr>
          <p:nvPr/>
        </p:nvPicPr>
        <p:blipFill>
          <a:blip r:embed="rId2" cstate="print"/>
          <a:srcRect/>
          <a:stretch>
            <a:fillRect/>
          </a:stretch>
        </p:blipFill>
        <p:spPr bwMode="auto">
          <a:xfrm>
            <a:off x="1981200" y="1905000"/>
            <a:ext cx="2143125" cy="885825"/>
          </a:xfrm>
          <a:prstGeom prst="rect">
            <a:avLst/>
          </a:prstGeom>
          <a:noFill/>
          <a:ln w="9525">
            <a:noFill/>
            <a:miter lim="800000"/>
            <a:headEnd/>
            <a:tailEnd/>
          </a:ln>
        </p:spPr>
      </p:pic>
      <p:pic>
        <p:nvPicPr>
          <p:cNvPr id="83978" name="Picture 10"/>
          <p:cNvPicPr>
            <a:picLocks noChangeAspect="1" noChangeArrowheads="1"/>
          </p:cNvPicPr>
          <p:nvPr/>
        </p:nvPicPr>
        <p:blipFill>
          <a:blip r:embed="rId3" cstate="print"/>
          <a:srcRect/>
          <a:stretch>
            <a:fillRect/>
          </a:stretch>
        </p:blipFill>
        <p:spPr bwMode="auto">
          <a:xfrm>
            <a:off x="5105400" y="2209800"/>
            <a:ext cx="438150" cy="4095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Constant-Stress Cantilever Spring</a:t>
            </a:r>
            <a:endParaRPr lang="en-US" dirty="0"/>
          </a:p>
        </p:txBody>
      </p:sp>
      <p:sp>
        <p:nvSpPr>
          <p:cNvPr id="3" name="Content Placeholder 2"/>
          <p:cNvSpPr>
            <a:spLocks noGrp="1"/>
          </p:cNvSpPr>
          <p:nvPr>
            <p:ph idx="1"/>
          </p:nvPr>
        </p:nvSpPr>
        <p:spPr>
          <a:xfrm>
            <a:off x="428625" y="762000"/>
            <a:ext cx="6248400" cy="5867400"/>
          </a:xfrm>
        </p:spPr>
        <p:txBody>
          <a:bodyPr/>
          <a:lstStyle/>
          <a:p>
            <a:r>
              <a:rPr lang="en-US" dirty="0" smtClean="0"/>
              <a:t>For a rectangular section, </a:t>
            </a:r>
            <a:r>
              <a:rPr lang="en-US" i="1" dirty="0" err="1" smtClean="0"/>
              <a:t>I/c</a:t>
            </a:r>
            <a:r>
              <a:rPr lang="en-US" dirty="0" smtClean="0"/>
              <a:t> = </a:t>
            </a:r>
            <a:r>
              <a:rPr lang="en-US" i="1" dirty="0" smtClean="0"/>
              <a:t>bh</a:t>
            </a:r>
            <a:r>
              <a:rPr lang="en-US" baseline="30000" dirty="0" smtClean="0"/>
              <a:t>2</a:t>
            </a:r>
            <a:r>
              <a:rPr lang="en-US" dirty="0" smtClean="0"/>
              <a:t>/6.</a:t>
            </a:r>
          </a:p>
          <a:p>
            <a:r>
              <a:rPr lang="en-US" dirty="0" smtClean="0"/>
              <a:t>Combining with Eq. (</a:t>
            </a:r>
            <a:r>
              <a:rPr lang="en-US" i="1" dirty="0" smtClean="0"/>
              <a:t>a</a:t>
            </a:r>
            <a:r>
              <a:rPr lang="en-US" dirty="0" smtClean="0"/>
              <a:t>),</a:t>
            </a:r>
          </a:p>
          <a:p>
            <a:endParaRPr lang="en-US" dirty="0" smtClean="0"/>
          </a:p>
          <a:p>
            <a:endParaRPr lang="en-US" dirty="0" smtClean="0"/>
          </a:p>
          <a:p>
            <a:r>
              <a:rPr lang="en-US" dirty="0" smtClean="0"/>
              <a:t>Solving for </a:t>
            </a:r>
            <a:r>
              <a:rPr lang="en-US" i="1" dirty="0" smtClean="0"/>
              <a:t>b,</a:t>
            </a:r>
          </a:p>
          <a:p>
            <a:endParaRPr lang="en-US" i="1" dirty="0" smtClean="0"/>
          </a:p>
          <a:p>
            <a:endParaRPr lang="en-US" i="1" dirty="0" smtClean="0"/>
          </a:p>
          <a:p>
            <a:r>
              <a:rPr lang="en-US" dirty="0" smtClean="0"/>
              <a:t>Since </a:t>
            </a:r>
            <a:r>
              <a:rPr lang="en-US" i="1" dirty="0" smtClean="0"/>
              <a:t>b</a:t>
            </a:r>
            <a:r>
              <a:rPr lang="en-US" dirty="0" smtClean="0"/>
              <a:t> is linearly related to </a:t>
            </a:r>
            <a:r>
              <a:rPr lang="en-US" i="1" dirty="0" smtClean="0"/>
              <a:t>x</a:t>
            </a:r>
            <a:r>
              <a:rPr lang="en-US" dirty="0" smtClean="0"/>
              <a:t>, the width </a:t>
            </a:r>
            <a:r>
              <a:rPr lang="en-US" i="1" dirty="0" err="1" smtClean="0"/>
              <a:t>b</a:t>
            </a:r>
            <a:r>
              <a:rPr lang="en-US" i="1" baseline="-25000" dirty="0" err="1" smtClean="0"/>
              <a:t>o</a:t>
            </a:r>
            <a:r>
              <a:rPr lang="en-US" dirty="0" smtClean="0"/>
              <a:t> at the base is</a:t>
            </a:r>
            <a:endParaRPr lang="en-US" dirty="0"/>
          </a:p>
        </p:txBody>
      </p:sp>
      <p:sp>
        <p:nvSpPr>
          <p:cNvPr id="4" name="Footer Placeholder 3"/>
          <p:cNvSpPr>
            <a:spLocks noGrp="1"/>
          </p:cNvSpPr>
          <p:nvPr>
            <p:ph type="ftr" sz="quarter" idx="11"/>
          </p:nvPr>
        </p:nvSpPr>
        <p:spPr/>
        <p:txBody>
          <a:bodyPr/>
          <a:lstStyle/>
          <a:p>
            <a:r>
              <a:rPr lang="en-US" smtClean="0"/>
              <a:t>Shigley’s Mechanical Engineering Design</a:t>
            </a:r>
            <a:endParaRPr lang="en-US" dirty="0"/>
          </a:p>
        </p:txBody>
      </p:sp>
      <p:pic>
        <p:nvPicPr>
          <p:cNvPr id="83975" name="Picture 7"/>
          <p:cNvPicPr>
            <a:picLocks noChangeAspect="1" noChangeArrowheads="1"/>
          </p:cNvPicPr>
          <p:nvPr/>
        </p:nvPicPr>
        <p:blipFill>
          <a:blip r:embed="rId2" cstate="print"/>
          <a:srcRect/>
          <a:stretch>
            <a:fillRect/>
          </a:stretch>
        </p:blipFill>
        <p:spPr bwMode="auto">
          <a:xfrm>
            <a:off x="2590800" y="1676400"/>
            <a:ext cx="1504950" cy="800100"/>
          </a:xfrm>
          <a:prstGeom prst="rect">
            <a:avLst/>
          </a:prstGeom>
          <a:noFill/>
          <a:ln w="9525">
            <a:noFill/>
            <a:miter lim="800000"/>
            <a:headEnd/>
            <a:tailEnd/>
          </a:ln>
        </p:spPr>
      </p:pic>
      <p:pic>
        <p:nvPicPr>
          <p:cNvPr id="83976" name="Picture 8"/>
          <p:cNvPicPr>
            <a:picLocks noChangeAspect="1" noChangeArrowheads="1"/>
          </p:cNvPicPr>
          <p:nvPr/>
        </p:nvPicPr>
        <p:blipFill>
          <a:blip r:embed="rId3" cstate="print"/>
          <a:srcRect/>
          <a:stretch>
            <a:fillRect/>
          </a:stretch>
        </p:blipFill>
        <p:spPr bwMode="auto">
          <a:xfrm>
            <a:off x="2514600" y="2971800"/>
            <a:ext cx="1343025" cy="876300"/>
          </a:xfrm>
          <a:prstGeom prst="rect">
            <a:avLst/>
          </a:prstGeom>
          <a:noFill/>
          <a:ln w="9525">
            <a:noFill/>
            <a:miter lim="800000"/>
            <a:headEnd/>
            <a:tailEnd/>
          </a:ln>
        </p:spPr>
      </p:pic>
      <p:pic>
        <p:nvPicPr>
          <p:cNvPr id="10" name="Picture 4"/>
          <p:cNvPicPr>
            <a:picLocks noChangeAspect="1" noChangeArrowheads="1"/>
          </p:cNvPicPr>
          <p:nvPr/>
        </p:nvPicPr>
        <p:blipFill>
          <a:blip r:embed="rId4" cstate="print"/>
          <a:srcRect/>
          <a:stretch>
            <a:fillRect/>
          </a:stretch>
        </p:blipFill>
        <p:spPr bwMode="auto">
          <a:xfrm>
            <a:off x="2514600" y="4648200"/>
            <a:ext cx="5105400" cy="704850"/>
          </a:xfrm>
          <a:prstGeom prst="rect">
            <a:avLst/>
          </a:prstGeom>
          <a:noFill/>
          <a:ln w="9525">
            <a:noFill/>
            <a:miter lim="800000"/>
            <a:headEnd/>
            <a:tailEnd/>
          </a:ln>
          <a:effectLst/>
        </p:spPr>
      </p:pic>
      <p:sp>
        <p:nvSpPr>
          <p:cNvPr id="11" name="TextBox 10"/>
          <p:cNvSpPr txBox="1"/>
          <p:nvPr/>
        </p:nvSpPr>
        <p:spPr>
          <a:xfrm>
            <a:off x="7239000" y="3886200"/>
            <a:ext cx="1447800" cy="400110"/>
          </a:xfrm>
          <a:prstGeom prst="rect">
            <a:avLst/>
          </a:prstGeom>
          <a:noFill/>
        </p:spPr>
        <p:txBody>
          <a:bodyPr wrap="square" rtlCol="0">
            <a:spAutoFit/>
          </a:bodyPr>
          <a:lstStyle/>
          <a:p>
            <a:r>
              <a:rPr lang="en-US" sz="2000" dirty="0" smtClean="0"/>
              <a:t>Fig. 10–13</a:t>
            </a:r>
          </a:p>
        </p:txBody>
      </p:sp>
      <p:pic>
        <p:nvPicPr>
          <p:cNvPr id="12" name="Picture 11" descr="Figure 10.13.jpg"/>
          <p:cNvPicPr>
            <a:picLocks noChangeAspect="1"/>
          </p:cNvPicPr>
          <p:nvPr/>
        </p:nvPicPr>
        <p:blipFill>
          <a:blip r:embed="rId5" cstate="print"/>
          <a:stretch>
            <a:fillRect/>
          </a:stretch>
        </p:blipFill>
        <p:spPr>
          <a:xfrm>
            <a:off x="5562600" y="1143000"/>
            <a:ext cx="3352800" cy="2212848"/>
          </a:xfrm>
          <a:prstGeom prst="rect">
            <a:avLst/>
          </a:prstGeom>
        </p:spPr>
      </p:pic>
    </p:spTree>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Constant-Stress Cantilever Spring</a:t>
            </a:r>
            <a:endParaRPr lang="en-US" dirty="0"/>
          </a:p>
        </p:txBody>
      </p:sp>
      <p:sp>
        <p:nvSpPr>
          <p:cNvPr id="3" name="Content Placeholder 2"/>
          <p:cNvSpPr>
            <a:spLocks noGrp="1"/>
          </p:cNvSpPr>
          <p:nvPr>
            <p:ph idx="1"/>
          </p:nvPr>
        </p:nvSpPr>
        <p:spPr>
          <a:xfrm>
            <a:off x="428625" y="762000"/>
            <a:ext cx="6248400" cy="5867400"/>
          </a:xfrm>
        </p:spPr>
        <p:txBody>
          <a:bodyPr/>
          <a:lstStyle/>
          <a:p>
            <a:r>
              <a:rPr lang="en-US" dirty="0" smtClean="0"/>
              <a:t>Apply Castigliano’s method to obtain deflection and spring constant equations.</a:t>
            </a:r>
          </a:p>
          <a:p>
            <a:r>
              <a:rPr lang="en-US" dirty="0" smtClean="0"/>
              <a:t>The width is a function of </a:t>
            </a:r>
            <a:r>
              <a:rPr lang="en-US" i="1" dirty="0" smtClean="0"/>
              <a:t>x,</a:t>
            </a:r>
          </a:p>
          <a:p>
            <a:endParaRPr lang="en-US" i="1" dirty="0" smtClean="0"/>
          </a:p>
          <a:p>
            <a:r>
              <a:rPr lang="en-US" dirty="0" smtClean="0"/>
              <a:t>Integrating Castigliano’s deflection equation with </a:t>
            </a:r>
            <a:r>
              <a:rPr lang="en-US" i="1" dirty="0" smtClean="0"/>
              <a:t>M</a:t>
            </a:r>
            <a:r>
              <a:rPr lang="en-US" dirty="0" smtClean="0"/>
              <a:t> and </a:t>
            </a:r>
            <a:r>
              <a:rPr lang="en-US" i="1" dirty="0" smtClean="0"/>
              <a:t>I</a:t>
            </a:r>
            <a:r>
              <a:rPr lang="en-US" dirty="0" smtClean="0"/>
              <a:t> both functions of </a:t>
            </a:r>
            <a:r>
              <a:rPr lang="en-US" i="1" dirty="0" smtClean="0"/>
              <a:t>x</a:t>
            </a:r>
            <a:r>
              <a:rPr lang="en-US" dirty="0" smtClean="0"/>
              <a:t>,</a:t>
            </a:r>
          </a:p>
          <a:p>
            <a:endParaRPr lang="en-US" dirty="0" smtClean="0"/>
          </a:p>
          <a:p>
            <a:endParaRPr lang="en-US" dirty="0" smtClean="0"/>
          </a:p>
          <a:p>
            <a:endParaRPr lang="en-US" dirty="0" smtClean="0"/>
          </a:p>
          <a:p>
            <a:endParaRPr lang="en-US" dirty="0" smtClean="0"/>
          </a:p>
          <a:p>
            <a:endParaRPr lang="en-US" dirty="0" smtClean="0"/>
          </a:p>
          <a:p>
            <a:r>
              <a:rPr lang="en-US" dirty="0" smtClean="0"/>
              <a:t>Thus, the spring constant, </a:t>
            </a:r>
            <a:r>
              <a:rPr lang="en-US" i="1" dirty="0" smtClean="0"/>
              <a:t>k = F/y, </a:t>
            </a:r>
            <a:r>
              <a:rPr lang="en-US" dirty="0" smtClean="0"/>
              <a:t>is</a:t>
            </a:r>
            <a:endParaRPr lang="en-US" dirty="0"/>
          </a:p>
        </p:txBody>
      </p:sp>
      <p:sp>
        <p:nvSpPr>
          <p:cNvPr id="4" name="Footer Placeholder 3"/>
          <p:cNvSpPr>
            <a:spLocks noGrp="1"/>
          </p:cNvSpPr>
          <p:nvPr>
            <p:ph type="ftr" sz="quarter" idx="11"/>
          </p:nvPr>
        </p:nvSpPr>
        <p:spPr/>
        <p:txBody>
          <a:bodyPr/>
          <a:lstStyle/>
          <a:p>
            <a:r>
              <a:rPr lang="en-US" smtClean="0"/>
              <a:t>Shigley’s Mechanical Engineering Design</a:t>
            </a:r>
            <a:endParaRPr lang="en-US" dirty="0"/>
          </a:p>
        </p:txBody>
      </p:sp>
      <p:pic>
        <p:nvPicPr>
          <p:cNvPr id="84995" name="Picture 3"/>
          <p:cNvPicPr>
            <a:picLocks noChangeAspect="1" noChangeArrowheads="1"/>
          </p:cNvPicPr>
          <p:nvPr/>
        </p:nvPicPr>
        <p:blipFill>
          <a:blip r:embed="rId2" cstate="print"/>
          <a:srcRect/>
          <a:stretch>
            <a:fillRect/>
          </a:stretch>
        </p:blipFill>
        <p:spPr bwMode="auto">
          <a:xfrm>
            <a:off x="2971800" y="2057400"/>
            <a:ext cx="1304925" cy="342900"/>
          </a:xfrm>
          <a:prstGeom prst="rect">
            <a:avLst/>
          </a:prstGeom>
          <a:noFill/>
          <a:ln w="9525">
            <a:noFill/>
            <a:miter lim="800000"/>
            <a:headEnd/>
            <a:tailEnd/>
          </a:ln>
        </p:spPr>
      </p:pic>
      <p:pic>
        <p:nvPicPr>
          <p:cNvPr id="84996" name="Picture 4"/>
          <p:cNvPicPr>
            <a:picLocks noChangeAspect="1" noChangeArrowheads="1"/>
          </p:cNvPicPr>
          <p:nvPr/>
        </p:nvPicPr>
        <p:blipFill>
          <a:blip r:embed="rId3" cstate="print"/>
          <a:srcRect/>
          <a:stretch>
            <a:fillRect/>
          </a:stretch>
        </p:blipFill>
        <p:spPr bwMode="auto">
          <a:xfrm>
            <a:off x="533400" y="3276600"/>
            <a:ext cx="6096000" cy="1990725"/>
          </a:xfrm>
          <a:prstGeom prst="rect">
            <a:avLst/>
          </a:prstGeom>
          <a:noFill/>
          <a:ln w="9525">
            <a:noFill/>
            <a:miter lim="800000"/>
            <a:headEnd/>
            <a:tailEnd/>
          </a:ln>
        </p:spPr>
      </p:pic>
      <p:pic>
        <p:nvPicPr>
          <p:cNvPr id="84997" name="Picture 5"/>
          <p:cNvPicPr>
            <a:picLocks noChangeAspect="1" noChangeArrowheads="1"/>
          </p:cNvPicPr>
          <p:nvPr/>
        </p:nvPicPr>
        <p:blipFill>
          <a:blip r:embed="rId4" cstate="print"/>
          <a:srcRect/>
          <a:stretch>
            <a:fillRect/>
          </a:stretch>
        </p:blipFill>
        <p:spPr bwMode="auto">
          <a:xfrm>
            <a:off x="5105400" y="4648200"/>
            <a:ext cx="962025" cy="381000"/>
          </a:xfrm>
          <a:prstGeom prst="rect">
            <a:avLst/>
          </a:prstGeom>
          <a:noFill/>
          <a:ln w="9525">
            <a:noFill/>
            <a:miter lim="800000"/>
            <a:headEnd/>
            <a:tailEnd/>
          </a:ln>
        </p:spPr>
      </p:pic>
      <p:pic>
        <p:nvPicPr>
          <p:cNvPr id="14" name="Picture 6"/>
          <p:cNvPicPr>
            <a:picLocks noChangeAspect="1" noChangeArrowheads="1"/>
          </p:cNvPicPr>
          <p:nvPr/>
        </p:nvPicPr>
        <p:blipFill>
          <a:blip r:embed="rId5" cstate="print"/>
          <a:srcRect/>
          <a:stretch>
            <a:fillRect/>
          </a:stretch>
        </p:blipFill>
        <p:spPr bwMode="auto">
          <a:xfrm>
            <a:off x="990600" y="5943600"/>
            <a:ext cx="5143500" cy="647700"/>
          </a:xfrm>
          <a:prstGeom prst="rect">
            <a:avLst/>
          </a:prstGeom>
          <a:noFill/>
          <a:ln w="9525">
            <a:noFill/>
            <a:miter lim="800000"/>
            <a:headEnd/>
            <a:tailEnd/>
          </a:ln>
          <a:effectLst/>
        </p:spPr>
      </p:pic>
      <p:sp>
        <p:nvSpPr>
          <p:cNvPr id="15" name="TextBox 14"/>
          <p:cNvSpPr txBox="1"/>
          <p:nvPr/>
        </p:nvSpPr>
        <p:spPr>
          <a:xfrm>
            <a:off x="7239000" y="3886200"/>
            <a:ext cx="1447800" cy="400110"/>
          </a:xfrm>
          <a:prstGeom prst="rect">
            <a:avLst/>
          </a:prstGeom>
          <a:noFill/>
        </p:spPr>
        <p:txBody>
          <a:bodyPr wrap="square" rtlCol="0">
            <a:spAutoFit/>
          </a:bodyPr>
          <a:lstStyle/>
          <a:p>
            <a:r>
              <a:rPr lang="en-US" sz="2000" dirty="0" smtClean="0"/>
              <a:t>Fig. 10–13</a:t>
            </a:r>
            <a:r>
              <a:rPr lang="en-US" sz="2000" i="1" dirty="0" smtClean="0"/>
              <a:t>b</a:t>
            </a:r>
            <a:endParaRPr lang="en-US" sz="2000" dirty="0" smtClean="0"/>
          </a:p>
        </p:txBody>
      </p:sp>
      <p:pic>
        <p:nvPicPr>
          <p:cNvPr id="11" name="Picture 10" descr="Figure 10.13.jpg"/>
          <p:cNvPicPr>
            <a:picLocks noChangeAspect="1"/>
          </p:cNvPicPr>
          <p:nvPr/>
        </p:nvPicPr>
        <p:blipFill>
          <a:blip r:embed="rId6" cstate="print"/>
          <a:stretch>
            <a:fillRect/>
          </a:stretch>
        </p:blipFill>
        <p:spPr>
          <a:xfrm>
            <a:off x="6400799" y="1066800"/>
            <a:ext cx="2655455" cy="1752600"/>
          </a:xfrm>
          <a:prstGeom prst="rect">
            <a:avLst/>
          </a:prstGeom>
        </p:spPr>
      </p:pic>
    </p:spTree>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頁尾版面配置區 2"/>
          <p:cNvSpPr>
            <a:spLocks noGrp="1"/>
          </p:cNvSpPr>
          <p:nvPr>
            <p:ph type="ftr" sz="quarter" idx="11"/>
          </p:nvPr>
        </p:nvSpPr>
        <p:spPr/>
        <p:txBody>
          <a:bodyPr/>
          <a:lstStyle/>
          <a:p>
            <a:r>
              <a:rPr lang="en-US" smtClean="0"/>
              <a:t>Shigley’s Mechanical Engineering Design</a:t>
            </a:r>
            <a:endParaRPr lang="en-US" dirty="0"/>
          </a:p>
        </p:txBody>
      </p:sp>
      <p:pic>
        <p:nvPicPr>
          <p:cNvPr id="5" name="圖片 4"/>
          <p:cNvPicPr>
            <a:picLocks noChangeAspect="1"/>
          </p:cNvPicPr>
          <p:nvPr/>
        </p:nvPicPr>
        <p:blipFill>
          <a:blip r:embed="rId2"/>
          <a:stretch>
            <a:fillRect/>
          </a:stretch>
        </p:blipFill>
        <p:spPr>
          <a:xfrm>
            <a:off x="438150" y="595312"/>
            <a:ext cx="8267700" cy="5667375"/>
          </a:xfrm>
          <a:prstGeom prst="rect">
            <a:avLst/>
          </a:prstGeom>
        </p:spPr>
      </p:pic>
    </p:spTree>
    <p:extLst>
      <p:ext uri="{BB962C8B-B14F-4D97-AF65-F5344CB8AC3E}">
        <p14:creationId xmlns:p14="http://schemas.microsoft.com/office/powerpoint/2010/main" val="24156622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Critical Deflection for Stability</a:t>
            </a:r>
            <a:endParaRPr lang="en-US" dirty="0"/>
          </a:p>
        </p:txBody>
      </p:sp>
      <p:sp>
        <p:nvSpPr>
          <p:cNvPr id="3" name="Content Placeholder 2"/>
          <p:cNvSpPr>
            <a:spLocks noGrp="1"/>
          </p:cNvSpPr>
          <p:nvPr>
            <p:ph idx="1"/>
          </p:nvPr>
        </p:nvSpPr>
        <p:spPr>
          <a:xfrm>
            <a:off x="381000" y="762000"/>
            <a:ext cx="8610600" cy="5791200"/>
          </a:xfrm>
        </p:spPr>
        <p:txBody>
          <a:bodyPr/>
          <a:lstStyle/>
          <a:p>
            <a:r>
              <a:rPr lang="en-US" dirty="0" smtClean="0"/>
              <a:t>Buckling type of instability can occur in compression springs when the deflection exceeds the </a:t>
            </a:r>
            <a:r>
              <a:rPr lang="en-US" i="1" dirty="0" smtClean="0"/>
              <a:t>critical deflection</a:t>
            </a:r>
            <a:r>
              <a:rPr lang="en-US" dirty="0" smtClean="0"/>
              <a:t> </a:t>
            </a:r>
            <a:r>
              <a:rPr lang="en-US" i="1" dirty="0" smtClean="0"/>
              <a:t>y</a:t>
            </a:r>
            <a:r>
              <a:rPr lang="en-US" baseline="-25000" dirty="0" smtClean="0"/>
              <a:t>cr</a:t>
            </a:r>
          </a:p>
          <a:p>
            <a:endParaRPr lang="en-US" dirty="0" smtClean="0"/>
          </a:p>
          <a:p>
            <a:endParaRPr lang="en-US" dirty="0" smtClean="0"/>
          </a:p>
          <a:p>
            <a:r>
              <a:rPr lang="en-US" i="1" dirty="0" smtClean="0">
                <a:sym typeface="Symbol" panose="05050102010706020507" pitchFamily="18" charset="2"/>
              </a:rPr>
              <a:t></a:t>
            </a:r>
            <a:r>
              <a:rPr lang="en-US" baseline="-25000" dirty="0" smtClean="0"/>
              <a:t>eff</a:t>
            </a:r>
            <a:r>
              <a:rPr lang="en-US" dirty="0" smtClean="0"/>
              <a:t> is the </a:t>
            </a:r>
            <a:r>
              <a:rPr lang="en-US" i="1" dirty="0" smtClean="0"/>
              <a:t>effective slenderness ratio</a:t>
            </a:r>
          </a:p>
          <a:p>
            <a:endParaRPr lang="en-US" i="1" dirty="0" smtClean="0"/>
          </a:p>
          <a:p>
            <a:endParaRPr lang="en-US" i="1" dirty="0" smtClean="0"/>
          </a:p>
          <a:p>
            <a:r>
              <a:rPr lang="en-US" i="1" dirty="0" smtClean="0">
                <a:latin typeface="Symbol" pitchFamily="18" charset="2"/>
              </a:rPr>
              <a:t>a</a:t>
            </a:r>
            <a:r>
              <a:rPr lang="en-US" i="1" dirty="0" smtClean="0"/>
              <a:t> </a:t>
            </a:r>
            <a:r>
              <a:rPr lang="en-US" dirty="0" smtClean="0"/>
              <a:t>is the </a:t>
            </a:r>
            <a:r>
              <a:rPr lang="en-US" i="1" dirty="0" smtClean="0"/>
              <a:t>end-condition constant</a:t>
            </a:r>
            <a:r>
              <a:rPr lang="en-US" dirty="0" smtClean="0"/>
              <a:t>, defined on the next slide</a:t>
            </a:r>
            <a:endParaRPr lang="en-US" i="1" dirty="0" smtClean="0"/>
          </a:p>
          <a:p>
            <a:r>
              <a:rPr lang="en-US" i="1" dirty="0" smtClean="0"/>
              <a:t>C</a:t>
            </a:r>
            <a:r>
              <a:rPr lang="en-US" i="1" dirty="0" smtClean="0">
                <a:latin typeface="Times New Roman"/>
                <a:cs typeface="Times New Roman"/>
              </a:rPr>
              <a:t>'</a:t>
            </a:r>
            <a:r>
              <a:rPr lang="en-US" baseline="-25000" dirty="0" smtClean="0"/>
              <a:t>1</a:t>
            </a:r>
            <a:r>
              <a:rPr lang="en-US" dirty="0" smtClean="0"/>
              <a:t> and </a:t>
            </a:r>
            <a:r>
              <a:rPr lang="en-US" i="1" dirty="0" smtClean="0"/>
              <a:t>C</a:t>
            </a:r>
            <a:r>
              <a:rPr lang="en-US" i="1" dirty="0" smtClean="0">
                <a:cs typeface="Times New Roman"/>
              </a:rPr>
              <a:t>'</a:t>
            </a:r>
            <a:r>
              <a:rPr lang="en-US" baseline="-25000" dirty="0" smtClean="0"/>
              <a:t>2</a:t>
            </a:r>
            <a:r>
              <a:rPr lang="en-US" dirty="0" smtClean="0"/>
              <a:t> are elastic constants</a:t>
            </a:r>
            <a:endParaRPr lang="en-US" dirty="0"/>
          </a:p>
        </p:txBody>
      </p:sp>
      <p:sp>
        <p:nvSpPr>
          <p:cNvPr id="4" name="Footer Placeholder 3"/>
          <p:cNvSpPr>
            <a:spLocks noGrp="1"/>
          </p:cNvSpPr>
          <p:nvPr>
            <p:ph type="ftr" sz="quarter" idx="11"/>
          </p:nvPr>
        </p:nvSpPr>
        <p:spPr/>
        <p:txBody>
          <a:bodyPr/>
          <a:lstStyle/>
          <a:p>
            <a:r>
              <a:rPr lang="en-US" smtClean="0"/>
              <a:t>Shigley’s Mechanical Engineering Design</a:t>
            </a:r>
            <a:endParaRPr lang="en-US" dirty="0"/>
          </a:p>
        </p:txBody>
      </p:sp>
      <p:pic>
        <p:nvPicPr>
          <p:cNvPr id="5" name="Picture 4"/>
          <p:cNvPicPr>
            <a:picLocks noChangeAspect="1" noChangeArrowheads="1"/>
          </p:cNvPicPr>
          <p:nvPr/>
        </p:nvPicPr>
        <p:blipFill>
          <a:blip r:embed="rId2" cstate="print"/>
          <a:srcRect/>
          <a:stretch>
            <a:fillRect/>
          </a:stretch>
        </p:blipFill>
        <p:spPr bwMode="auto">
          <a:xfrm>
            <a:off x="2209800" y="1600200"/>
            <a:ext cx="6267450" cy="876300"/>
          </a:xfrm>
          <a:prstGeom prst="rect">
            <a:avLst/>
          </a:prstGeom>
          <a:noFill/>
          <a:ln w="9525">
            <a:noFill/>
            <a:miter lim="800000"/>
            <a:headEnd/>
            <a:tailEnd/>
          </a:ln>
          <a:effectLst/>
        </p:spPr>
      </p:pic>
      <p:pic>
        <p:nvPicPr>
          <p:cNvPr id="6" name="Picture 5"/>
          <p:cNvPicPr>
            <a:picLocks noChangeAspect="1" noChangeArrowheads="1"/>
          </p:cNvPicPr>
          <p:nvPr/>
        </p:nvPicPr>
        <p:blipFill>
          <a:blip r:embed="rId3" cstate="print"/>
          <a:srcRect/>
          <a:stretch>
            <a:fillRect/>
          </a:stretch>
        </p:blipFill>
        <p:spPr bwMode="auto">
          <a:xfrm>
            <a:off x="3305175" y="2819400"/>
            <a:ext cx="5162550" cy="695325"/>
          </a:xfrm>
          <a:prstGeom prst="rect">
            <a:avLst/>
          </a:prstGeom>
          <a:noFill/>
          <a:ln w="9525">
            <a:noFill/>
            <a:miter lim="800000"/>
            <a:headEnd/>
            <a:tailEnd/>
          </a:ln>
          <a:effectLst/>
        </p:spPr>
      </p:pic>
      <p:pic>
        <p:nvPicPr>
          <p:cNvPr id="5122" name="Picture 2"/>
          <p:cNvPicPr>
            <a:picLocks noChangeAspect="1" noChangeArrowheads="1"/>
          </p:cNvPicPr>
          <p:nvPr/>
        </p:nvPicPr>
        <p:blipFill>
          <a:blip r:embed="rId4" cstate="print"/>
          <a:srcRect/>
          <a:stretch>
            <a:fillRect/>
          </a:stretch>
        </p:blipFill>
        <p:spPr bwMode="auto">
          <a:xfrm>
            <a:off x="3352800" y="4724400"/>
            <a:ext cx="2457450" cy="18478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End-Condition Constant</a:t>
            </a:r>
            <a:endParaRPr lang="en-US" dirty="0"/>
          </a:p>
        </p:txBody>
      </p:sp>
      <p:sp>
        <p:nvSpPr>
          <p:cNvPr id="3" name="Content Placeholder 2"/>
          <p:cNvSpPr>
            <a:spLocks noGrp="1"/>
          </p:cNvSpPr>
          <p:nvPr>
            <p:ph idx="1"/>
          </p:nvPr>
        </p:nvSpPr>
        <p:spPr>
          <a:xfrm>
            <a:off x="381000" y="762000"/>
            <a:ext cx="8610600" cy="5715000"/>
          </a:xfrm>
        </p:spPr>
        <p:txBody>
          <a:bodyPr/>
          <a:lstStyle/>
          <a:p>
            <a:r>
              <a:rPr lang="en-US" dirty="0" smtClean="0"/>
              <a:t>The </a:t>
            </a:r>
            <a:r>
              <a:rPr lang="en-US" i="1" dirty="0" smtClean="0">
                <a:latin typeface="Symbol" pitchFamily="18" charset="2"/>
              </a:rPr>
              <a:t>a</a:t>
            </a:r>
            <a:r>
              <a:rPr lang="en-US" dirty="0" smtClean="0"/>
              <a:t> term in Eq. (10–11) is the </a:t>
            </a:r>
            <a:r>
              <a:rPr lang="en-US" i="1" dirty="0" smtClean="0"/>
              <a:t>end-condition constant.</a:t>
            </a:r>
          </a:p>
          <a:p>
            <a:r>
              <a:rPr lang="en-US" dirty="0" smtClean="0"/>
              <a:t>It accounts for the way in which the ends of the spring are supported.</a:t>
            </a:r>
          </a:p>
          <a:p>
            <a:r>
              <a:rPr lang="en-US" dirty="0" smtClean="0"/>
              <a:t>Values are given in Table 10–2.</a:t>
            </a:r>
          </a:p>
          <a:p>
            <a:endParaRPr lang="en-US" dirty="0"/>
          </a:p>
        </p:txBody>
      </p:sp>
      <p:sp>
        <p:nvSpPr>
          <p:cNvPr id="4" name="Footer Placeholder 3"/>
          <p:cNvSpPr>
            <a:spLocks noGrp="1"/>
          </p:cNvSpPr>
          <p:nvPr>
            <p:ph type="ftr" sz="quarter" idx="11"/>
          </p:nvPr>
        </p:nvSpPr>
        <p:spPr/>
        <p:txBody>
          <a:bodyPr/>
          <a:lstStyle/>
          <a:p>
            <a:r>
              <a:rPr lang="en-US" smtClean="0"/>
              <a:t>Shigley’s Mechanical Engineering Design</a:t>
            </a:r>
            <a:endParaRPr lang="en-US" dirty="0"/>
          </a:p>
        </p:txBody>
      </p:sp>
      <p:pic>
        <p:nvPicPr>
          <p:cNvPr id="5" name="Picture 4" descr="bud29281_ta10_02"/>
          <p:cNvPicPr>
            <a:picLocks noChangeAspect="1" noChangeArrowheads="1"/>
          </p:cNvPicPr>
          <p:nvPr/>
        </p:nvPicPr>
        <p:blipFill>
          <a:blip r:embed="rId2" cstate="print"/>
          <a:srcRect l="25439" t="12565"/>
          <a:stretch>
            <a:fillRect/>
          </a:stretch>
        </p:blipFill>
        <p:spPr bwMode="auto">
          <a:xfrm>
            <a:off x="657830" y="2514600"/>
            <a:ext cx="8333770" cy="2743200"/>
          </a:xfrm>
          <a:prstGeom prst="rect">
            <a:avLst/>
          </a:prstGeom>
          <a:noFill/>
        </p:spPr>
      </p:pic>
      <p:sp>
        <p:nvSpPr>
          <p:cNvPr id="6" name="TextBox 5"/>
          <p:cNvSpPr txBox="1"/>
          <p:nvPr/>
        </p:nvSpPr>
        <p:spPr>
          <a:xfrm>
            <a:off x="3581400" y="5257800"/>
            <a:ext cx="2209800" cy="400110"/>
          </a:xfrm>
          <a:prstGeom prst="rect">
            <a:avLst/>
          </a:prstGeom>
          <a:noFill/>
        </p:spPr>
        <p:txBody>
          <a:bodyPr wrap="square" rtlCol="0">
            <a:spAutoFit/>
          </a:bodyPr>
          <a:lstStyle/>
          <a:p>
            <a:r>
              <a:rPr lang="en-US" sz="2000" dirty="0" smtClean="0"/>
              <a:t>Table 10–2</a:t>
            </a: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Absolute Stability</a:t>
            </a:r>
            <a:endParaRPr lang="en-US" dirty="0"/>
          </a:p>
        </p:txBody>
      </p:sp>
      <p:sp>
        <p:nvSpPr>
          <p:cNvPr id="3" name="Content Placeholder 2"/>
          <p:cNvSpPr>
            <a:spLocks noGrp="1"/>
          </p:cNvSpPr>
          <p:nvPr>
            <p:ph idx="1"/>
          </p:nvPr>
        </p:nvSpPr>
        <p:spPr>
          <a:xfrm>
            <a:off x="381000" y="838200"/>
            <a:ext cx="8610600" cy="5791200"/>
          </a:xfrm>
        </p:spPr>
        <p:txBody>
          <a:bodyPr/>
          <a:lstStyle/>
          <a:p>
            <a:r>
              <a:rPr lang="en-US" dirty="0" smtClean="0"/>
              <a:t>Absolute stability occurs when, in Eq. (10–10),</a:t>
            </a:r>
          </a:p>
          <a:p>
            <a:endParaRPr lang="en-US" dirty="0" smtClean="0"/>
          </a:p>
          <a:p>
            <a:endParaRPr lang="en-US" dirty="0" smtClean="0"/>
          </a:p>
          <a:p>
            <a:r>
              <a:rPr lang="en-US" dirty="0" smtClean="0"/>
              <a:t>This results in the condition for absolute stability</a:t>
            </a:r>
          </a:p>
          <a:p>
            <a:endParaRPr lang="en-US" dirty="0" smtClean="0"/>
          </a:p>
          <a:p>
            <a:endParaRPr lang="en-US" dirty="0" smtClean="0"/>
          </a:p>
          <a:p>
            <a:endParaRPr lang="en-US" dirty="0" smtClean="0"/>
          </a:p>
          <a:p>
            <a:r>
              <a:rPr lang="en-US" dirty="0" smtClean="0"/>
              <a:t>For steels, this turns out to be </a:t>
            </a:r>
            <a:endParaRPr lang="en-US" dirty="0"/>
          </a:p>
        </p:txBody>
      </p:sp>
      <p:sp>
        <p:nvSpPr>
          <p:cNvPr id="4" name="Footer Placeholder 3"/>
          <p:cNvSpPr>
            <a:spLocks noGrp="1"/>
          </p:cNvSpPr>
          <p:nvPr>
            <p:ph type="ftr" sz="quarter" idx="11"/>
          </p:nvPr>
        </p:nvSpPr>
        <p:spPr/>
        <p:txBody>
          <a:bodyPr/>
          <a:lstStyle/>
          <a:p>
            <a:r>
              <a:rPr lang="en-US" smtClean="0"/>
              <a:t>Shigley’s Mechanical Engineering Design</a:t>
            </a:r>
            <a:endParaRPr lang="en-US" dirty="0"/>
          </a:p>
        </p:txBody>
      </p:sp>
      <p:graphicFrame>
        <p:nvGraphicFramePr>
          <p:cNvPr id="6" name="Object 5"/>
          <p:cNvGraphicFramePr>
            <a:graphicFrameLocks noChangeAspect="1"/>
          </p:cNvGraphicFramePr>
          <p:nvPr/>
        </p:nvGraphicFramePr>
        <p:xfrm>
          <a:off x="3429000" y="1371600"/>
          <a:ext cx="1445793" cy="490537"/>
        </p:xfrm>
        <a:graphic>
          <a:graphicData uri="http://schemas.openxmlformats.org/presentationml/2006/ole">
            <mc:AlternateContent xmlns:mc="http://schemas.openxmlformats.org/markup-compatibility/2006">
              <mc:Choice xmlns:v="urn:schemas-microsoft-com:vml" Requires="v">
                <p:oleObj spid="_x0000_s6164" name="Equation" r:id="rId3" imgW="710891" imgH="241195" progId="Equation.DSMT4">
                  <p:embed/>
                </p:oleObj>
              </mc:Choice>
              <mc:Fallback>
                <p:oleObj name="Equation" r:id="rId3" imgW="710891" imgH="241195" progId="Equation.DSMT4">
                  <p:embed/>
                  <p:pic>
                    <p:nvPicPr>
                      <p:cNvPr id="0"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29000" y="1371600"/>
                        <a:ext cx="1445793" cy="4905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7" name="Picture 6"/>
          <p:cNvPicPr>
            <a:picLocks noChangeAspect="1" noChangeArrowheads="1"/>
          </p:cNvPicPr>
          <p:nvPr/>
        </p:nvPicPr>
        <p:blipFill>
          <a:blip r:embed="rId5" cstate="print"/>
          <a:srcRect/>
          <a:stretch>
            <a:fillRect/>
          </a:stretch>
        </p:blipFill>
        <p:spPr bwMode="auto">
          <a:xfrm>
            <a:off x="2514600" y="2667000"/>
            <a:ext cx="5981700" cy="771525"/>
          </a:xfrm>
          <a:prstGeom prst="rect">
            <a:avLst/>
          </a:prstGeom>
          <a:noFill/>
          <a:ln w="9525">
            <a:noFill/>
            <a:miter lim="800000"/>
            <a:headEnd/>
            <a:tailEnd/>
          </a:ln>
          <a:effectLst/>
        </p:spPr>
      </p:pic>
      <p:pic>
        <p:nvPicPr>
          <p:cNvPr id="8" name="Picture 7"/>
          <p:cNvPicPr>
            <a:picLocks noChangeAspect="1" noChangeArrowheads="1"/>
          </p:cNvPicPr>
          <p:nvPr/>
        </p:nvPicPr>
        <p:blipFill>
          <a:blip r:embed="rId6" cstate="print"/>
          <a:srcRect/>
          <a:stretch>
            <a:fillRect/>
          </a:stretch>
        </p:blipFill>
        <p:spPr bwMode="auto">
          <a:xfrm>
            <a:off x="3276600" y="4419600"/>
            <a:ext cx="5191125" cy="63817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Some Common Spring Steels</a:t>
            </a:r>
            <a:endParaRPr lang="en-US" dirty="0"/>
          </a:p>
        </p:txBody>
      </p:sp>
      <p:sp>
        <p:nvSpPr>
          <p:cNvPr id="3" name="Content Placeholder 2"/>
          <p:cNvSpPr>
            <a:spLocks noGrp="1"/>
          </p:cNvSpPr>
          <p:nvPr>
            <p:ph idx="1"/>
          </p:nvPr>
        </p:nvSpPr>
        <p:spPr>
          <a:xfrm>
            <a:off x="381000" y="762000"/>
            <a:ext cx="8610600" cy="5638800"/>
          </a:xfrm>
        </p:spPr>
        <p:txBody>
          <a:bodyPr>
            <a:normAutofit/>
          </a:bodyPr>
          <a:lstStyle/>
          <a:p>
            <a:r>
              <a:rPr lang="en-US" dirty="0" smtClean="0"/>
              <a:t>Hard-drawn wire (0.60-0.70</a:t>
            </a:r>
            <a:r>
              <a:rPr lang="en-US" i="1" dirty="0" smtClean="0"/>
              <a:t>C</a:t>
            </a:r>
            <a:r>
              <a:rPr lang="en-US" dirty="0" smtClean="0"/>
              <a:t>)</a:t>
            </a:r>
          </a:p>
          <a:p>
            <a:pPr lvl="1"/>
            <a:r>
              <a:rPr lang="en-US" dirty="0" smtClean="0"/>
              <a:t>Cheapest general-purpose</a:t>
            </a:r>
          </a:p>
          <a:p>
            <a:pPr lvl="1"/>
            <a:r>
              <a:rPr lang="en-US" dirty="0" smtClean="0"/>
              <a:t>Use only where life, accuracy, and deflection are not too important</a:t>
            </a:r>
          </a:p>
          <a:p>
            <a:r>
              <a:rPr lang="en-US" dirty="0" smtClean="0"/>
              <a:t>Oil-tempered wire (0.60-0.70</a:t>
            </a:r>
            <a:r>
              <a:rPr lang="en-US" i="1" dirty="0" smtClean="0"/>
              <a:t>C</a:t>
            </a:r>
            <a:r>
              <a:rPr lang="en-US" dirty="0" smtClean="0"/>
              <a:t>)</a:t>
            </a:r>
          </a:p>
          <a:p>
            <a:pPr lvl="1"/>
            <a:r>
              <a:rPr lang="en-US" dirty="0" smtClean="0"/>
              <a:t>General-purpose</a:t>
            </a:r>
          </a:p>
          <a:p>
            <a:pPr lvl="1"/>
            <a:r>
              <a:rPr lang="en-US" dirty="0" smtClean="0"/>
              <a:t>Heat treated for greater strength and uniformity of properties</a:t>
            </a:r>
          </a:p>
          <a:p>
            <a:pPr lvl="1"/>
            <a:r>
              <a:rPr lang="en-US" dirty="0" smtClean="0"/>
              <a:t>Often used for larger diameter spring wire</a:t>
            </a:r>
          </a:p>
          <a:p>
            <a:r>
              <a:rPr lang="en-US" dirty="0" smtClean="0"/>
              <a:t>Music wire (0.80-0.95</a:t>
            </a:r>
            <a:r>
              <a:rPr lang="en-US" i="1" dirty="0" smtClean="0"/>
              <a:t>C</a:t>
            </a:r>
            <a:r>
              <a:rPr lang="en-US" dirty="0" smtClean="0"/>
              <a:t>)</a:t>
            </a:r>
          </a:p>
          <a:p>
            <a:pPr lvl="1"/>
            <a:r>
              <a:rPr lang="en-US" dirty="0" smtClean="0"/>
              <a:t>Higher carbon for higher strength</a:t>
            </a:r>
          </a:p>
          <a:p>
            <a:pPr lvl="1"/>
            <a:r>
              <a:rPr lang="en-US" dirty="0" smtClean="0"/>
              <a:t>Best, toughest, and most widely used for small springs</a:t>
            </a:r>
          </a:p>
          <a:p>
            <a:pPr lvl="1"/>
            <a:r>
              <a:rPr lang="en-US" dirty="0" smtClean="0"/>
              <a:t>Good for fatigue</a:t>
            </a:r>
          </a:p>
          <a:p>
            <a:pPr lvl="1">
              <a:buNone/>
            </a:pPr>
            <a:endParaRPr lang="en-US" dirty="0"/>
          </a:p>
        </p:txBody>
      </p:sp>
      <p:sp>
        <p:nvSpPr>
          <p:cNvPr id="4" name="Footer Placeholder 3"/>
          <p:cNvSpPr>
            <a:spLocks noGrp="1"/>
          </p:cNvSpPr>
          <p:nvPr>
            <p:ph type="ftr" sz="quarter" idx="11"/>
          </p:nvPr>
        </p:nvSpPr>
        <p:spPr/>
        <p:txBody>
          <a:bodyPr/>
          <a:lstStyle/>
          <a:p>
            <a:r>
              <a:rPr lang="en-US" smtClean="0"/>
              <a:t>Shigley’s Mechanical Engineering Design</a:t>
            </a:r>
            <a:endParaRPr lang="en-US" dirty="0"/>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Some Common Spring Steels</a:t>
            </a:r>
            <a:endParaRPr lang="en-US" dirty="0"/>
          </a:p>
        </p:txBody>
      </p:sp>
      <p:sp>
        <p:nvSpPr>
          <p:cNvPr id="3" name="Content Placeholder 2"/>
          <p:cNvSpPr>
            <a:spLocks noGrp="1"/>
          </p:cNvSpPr>
          <p:nvPr>
            <p:ph idx="1"/>
          </p:nvPr>
        </p:nvSpPr>
        <p:spPr>
          <a:xfrm>
            <a:off x="381000" y="762000"/>
            <a:ext cx="8610600" cy="5638800"/>
          </a:xfrm>
        </p:spPr>
        <p:txBody>
          <a:bodyPr>
            <a:normAutofit/>
          </a:bodyPr>
          <a:lstStyle/>
          <a:p>
            <a:r>
              <a:rPr lang="en-US" dirty="0" smtClean="0"/>
              <a:t>Chrome-vanadium</a:t>
            </a:r>
          </a:p>
          <a:p>
            <a:pPr lvl="1"/>
            <a:r>
              <a:rPr lang="en-US" dirty="0" smtClean="0"/>
              <a:t>Popular alloy spring steel</a:t>
            </a:r>
          </a:p>
          <a:p>
            <a:pPr lvl="1"/>
            <a:r>
              <a:rPr lang="en-US" dirty="0" smtClean="0"/>
              <a:t>Higher strengths than plain carbon steels</a:t>
            </a:r>
          </a:p>
          <a:p>
            <a:pPr lvl="1"/>
            <a:r>
              <a:rPr lang="en-US" dirty="0" smtClean="0"/>
              <a:t>Good for fatigue, shock, and impact</a:t>
            </a:r>
          </a:p>
          <a:p>
            <a:r>
              <a:rPr lang="en-US" dirty="0" smtClean="0"/>
              <a:t>Chrome-silicon</a:t>
            </a:r>
          </a:p>
          <a:p>
            <a:pPr lvl="1"/>
            <a:r>
              <a:rPr lang="en-US" dirty="0" smtClean="0"/>
              <a:t>Good for high stresses, long fatigue life, and shock</a:t>
            </a:r>
            <a:endParaRPr lang="en-US" dirty="0"/>
          </a:p>
        </p:txBody>
      </p:sp>
      <p:sp>
        <p:nvSpPr>
          <p:cNvPr id="4" name="Footer Placeholder 3"/>
          <p:cNvSpPr>
            <a:spLocks noGrp="1"/>
          </p:cNvSpPr>
          <p:nvPr>
            <p:ph type="ftr" sz="quarter" idx="11"/>
          </p:nvPr>
        </p:nvSpPr>
        <p:spPr/>
        <p:txBody>
          <a:bodyPr/>
          <a:lstStyle/>
          <a:p>
            <a:r>
              <a:rPr lang="en-US" smtClean="0"/>
              <a:t>Shigley’s Mechanical Engineering Design</a:t>
            </a:r>
            <a:endParaRPr lang="en-US" dirty="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Strength of Spring Materials</a:t>
            </a:r>
            <a:endParaRPr lang="en-US" dirty="0"/>
          </a:p>
        </p:txBody>
      </p:sp>
      <p:sp>
        <p:nvSpPr>
          <p:cNvPr id="3" name="Content Placeholder 2"/>
          <p:cNvSpPr>
            <a:spLocks noGrp="1"/>
          </p:cNvSpPr>
          <p:nvPr>
            <p:ph idx="1"/>
          </p:nvPr>
        </p:nvSpPr>
        <p:spPr>
          <a:xfrm>
            <a:off x="381000" y="838200"/>
            <a:ext cx="8610600" cy="5715000"/>
          </a:xfrm>
        </p:spPr>
        <p:txBody>
          <a:bodyPr/>
          <a:lstStyle/>
          <a:p>
            <a:r>
              <a:rPr lang="en-US" dirty="0" smtClean="0"/>
              <a:t>With small wire diameters, strength is a function of diameter.</a:t>
            </a:r>
          </a:p>
          <a:p>
            <a:r>
              <a:rPr lang="en-US" dirty="0" smtClean="0"/>
              <a:t>A graph of tensile strength vs. wire diameter is almost a straight line on log-log scale.</a:t>
            </a:r>
          </a:p>
          <a:p>
            <a:r>
              <a:rPr lang="en-US" dirty="0" smtClean="0"/>
              <a:t>The equation of this line is</a:t>
            </a:r>
          </a:p>
          <a:p>
            <a:endParaRPr lang="en-US" dirty="0" smtClean="0"/>
          </a:p>
          <a:p>
            <a:endParaRPr lang="en-US" dirty="0" smtClean="0"/>
          </a:p>
          <a:p>
            <a:pPr lvl="1">
              <a:buNone/>
            </a:pPr>
            <a:r>
              <a:rPr lang="en-US" dirty="0" smtClean="0"/>
              <a:t>where </a:t>
            </a:r>
            <a:r>
              <a:rPr lang="en-US" i="1" dirty="0" smtClean="0"/>
              <a:t>A </a:t>
            </a:r>
            <a:r>
              <a:rPr lang="en-US" dirty="0" smtClean="0"/>
              <a:t>is the intercept and </a:t>
            </a:r>
            <a:r>
              <a:rPr lang="en-US" i="1" dirty="0" smtClean="0"/>
              <a:t>m</a:t>
            </a:r>
            <a:r>
              <a:rPr lang="en-US" dirty="0" smtClean="0"/>
              <a:t> is the slope.</a:t>
            </a:r>
          </a:p>
          <a:p>
            <a:r>
              <a:rPr lang="en-US" dirty="0" smtClean="0"/>
              <a:t>Values of </a:t>
            </a:r>
            <a:r>
              <a:rPr lang="en-US" i="1" dirty="0" smtClean="0"/>
              <a:t>A</a:t>
            </a:r>
            <a:r>
              <a:rPr lang="en-US" dirty="0" smtClean="0"/>
              <a:t> and </a:t>
            </a:r>
            <a:r>
              <a:rPr lang="en-US" i="1" dirty="0" smtClean="0"/>
              <a:t>m</a:t>
            </a:r>
            <a:r>
              <a:rPr lang="en-US" dirty="0" smtClean="0"/>
              <a:t> for common spring steels are given in Table 10–4.</a:t>
            </a:r>
            <a:endParaRPr lang="en-US" dirty="0"/>
          </a:p>
        </p:txBody>
      </p:sp>
      <p:sp>
        <p:nvSpPr>
          <p:cNvPr id="4" name="Footer Placeholder 3"/>
          <p:cNvSpPr>
            <a:spLocks noGrp="1"/>
          </p:cNvSpPr>
          <p:nvPr>
            <p:ph type="ftr" sz="quarter" idx="11"/>
          </p:nvPr>
        </p:nvSpPr>
        <p:spPr/>
        <p:txBody>
          <a:bodyPr/>
          <a:lstStyle/>
          <a:p>
            <a:r>
              <a:rPr lang="en-US" smtClean="0"/>
              <a:t>Shigley’s Mechanical Engineering Design</a:t>
            </a:r>
            <a:endParaRPr lang="en-US" dirty="0"/>
          </a:p>
        </p:txBody>
      </p:sp>
      <p:pic>
        <p:nvPicPr>
          <p:cNvPr id="5" name="Picture 2"/>
          <p:cNvPicPr>
            <a:picLocks noChangeAspect="1" noChangeArrowheads="1"/>
          </p:cNvPicPr>
          <p:nvPr/>
        </p:nvPicPr>
        <p:blipFill>
          <a:blip r:embed="rId2" cstate="print"/>
          <a:srcRect/>
          <a:stretch>
            <a:fillRect/>
          </a:stretch>
        </p:blipFill>
        <p:spPr bwMode="auto">
          <a:xfrm>
            <a:off x="2971800" y="2590800"/>
            <a:ext cx="5038725" cy="6477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Constants for Estimating Tensile Strength</a:t>
            </a:r>
            <a:endParaRPr lang="en-US" dirty="0"/>
          </a:p>
        </p:txBody>
      </p:sp>
      <p:sp>
        <p:nvSpPr>
          <p:cNvPr id="3" name="Footer Placeholder 2"/>
          <p:cNvSpPr>
            <a:spLocks noGrp="1"/>
          </p:cNvSpPr>
          <p:nvPr>
            <p:ph type="ftr" sz="quarter" idx="11"/>
          </p:nvPr>
        </p:nvSpPr>
        <p:spPr/>
        <p:txBody>
          <a:bodyPr/>
          <a:lstStyle/>
          <a:p>
            <a:r>
              <a:rPr lang="en-US" smtClean="0"/>
              <a:t>Shigley’s Mechanical Engineering Design</a:t>
            </a:r>
            <a:endParaRPr lang="en-US" dirty="0"/>
          </a:p>
        </p:txBody>
      </p:sp>
      <p:pic>
        <p:nvPicPr>
          <p:cNvPr id="4" name="Picture 2"/>
          <p:cNvPicPr>
            <a:picLocks noChangeAspect="1" noChangeArrowheads="1"/>
          </p:cNvPicPr>
          <p:nvPr/>
        </p:nvPicPr>
        <p:blipFill>
          <a:blip r:embed="rId2" cstate="print"/>
          <a:srcRect/>
          <a:stretch>
            <a:fillRect/>
          </a:stretch>
        </p:blipFill>
        <p:spPr bwMode="auto">
          <a:xfrm>
            <a:off x="3276600" y="838200"/>
            <a:ext cx="5038725" cy="647700"/>
          </a:xfrm>
          <a:prstGeom prst="rect">
            <a:avLst/>
          </a:prstGeom>
          <a:noFill/>
          <a:ln w="9525">
            <a:noFill/>
            <a:miter lim="800000"/>
            <a:headEnd/>
            <a:tailEnd/>
          </a:ln>
          <a:effectLst/>
        </p:spPr>
      </p:pic>
      <p:pic>
        <p:nvPicPr>
          <p:cNvPr id="5" name="Picture 3"/>
          <p:cNvPicPr>
            <a:picLocks noChangeAspect="1" noChangeArrowheads="1"/>
          </p:cNvPicPr>
          <p:nvPr/>
        </p:nvPicPr>
        <p:blipFill>
          <a:blip r:embed="rId3" cstate="print"/>
          <a:srcRect l="1741" t="20635" r="1952"/>
          <a:stretch>
            <a:fillRect/>
          </a:stretch>
        </p:blipFill>
        <p:spPr bwMode="auto">
          <a:xfrm>
            <a:off x="381000" y="1828800"/>
            <a:ext cx="8763000" cy="3947297"/>
          </a:xfrm>
          <a:prstGeom prst="rect">
            <a:avLst/>
          </a:prstGeom>
          <a:noFill/>
          <a:ln w="9525">
            <a:noFill/>
            <a:miter lim="800000"/>
            <a:headEnd/>
            <a:tailEnd/>
          </a:ln>
        </p:spPr>
      </p:pic>
      <p:sp>
        <p:nvSpPr>
          <p:cNvPr id="6" name="TextBox 5"/>
          <p:cNvSpPr txBox="1"/>
          <p:nvPr/>
        </p:nvSpPr>
        <p:spPr>
          <a:xfrm>
            <a:off x="4038600" y="5638800"/>
            <a:ext cx="1371600" cy="400110"/>
          </a:xfrm>
          <a:prstGeom prst="rect">
            <a:avLst/>
          </a:prstGeom>
          <a:noFill/>
        </p:spPr>
        <p:txBody>
          <a:bodyPr wrap="square" rtlCol="0">
            <a:spAutoFit/>
          </a:bodyPr>
          <a:lstStyle/>
          <a:p>
            <a:r>
              <a:rPr lang="en-US" sz="2000" dirty="0" smtClean="0"/>
              <a:t>Table 10–4</a:t>
            </a: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Estimating Torsional Yield Strength</a:t>
            </a:r>
            <a:endParaRPr lang="en-US" dirty="0"/>
          </a:p>
        </p:txBody>
      </p:sp>
      <p:sp>
        <p:nvSpPr>
          <p:cNvPr id="3" name="Content Placeholder 2"/>
          <p:cNvSpPr>
            <a:spLocks noGrp="1"/>
          </p:cNvSpPr>
          <p:nvPr>
            <p:ph idx="1"/>
          </p:nvPr>
        </p:nvSpPr>
        <p:spPr>
          <a:xfrm>
            <a:off x="381000" y="838200"/>
            <a:ext cx="8610600" cy="5486400"/>
          </a:xfrm>
        </p:spPr>
        <p:txBody>
          <a:bodyPr/>
          <a:lstStyle/>
          <a:p>
            <a:r>
              <a:rPr lang="en-US" dirty="0" smtClean="0"/>
              <a:t>Since helical springs experience shear stress, shear yield strength is needed.</a:t>
            </a:r>
          </a:p>
          <a:p>
            <a:r>
              <a:rPr lang="en-US" dirty="0" smtClean="0"/>
              <a:t>If actual data is not available, estimate from tensile strength</a:t>
            </a:r>
          </a:p>
          <a:p>
            <a:r>
              <a:rPr lang="en-US" dirty="0" smtClean="0"/>
              <a:t>Assume yield strength is between 60-90% of tensile strength</a:t>
            </a:r>
          </a:p>
          <a:p>
            <a:pPr lvl="2">
              <a:buNone/>
            </a:pPr>
            <a:r>
              <a:rPr lang="en-US" dirty="0" smtClean="0"/>
              <a:t>		</a:t>
            </a:r>
          </a:p>
          <a:p>
            <a:r>
              <a:rPr lang="en-US" dirty="0" smtClean="0"/>
              <a:t>Assume the distortion energy theory can be employed to relate the shear strength to the normal strength.</a:t>
            </a:r>
          </a:p>
          <a:p>
            <a:pPr lvl="1">
              <a:buNone/>
            </a:pPr>
            <a:r>
              <a:rPr lang="en-US" dirty="0" smtClean="0"/>
              <a:t>			        </a:t>
            </a:r>
            <a:r>
              <a:rPr lang="en-US" i="1" dirty="0" smtClean="0"/>
              <a:t>S</a:t>
            </a:r>
            <a:r>
              <a:rPr lang="en-US" i="1" baseline="-25000" dirty="0" smtClean="0"/>
              <a:t>sy</a:t>
            </a:r>
            <a:r>
              <a:rPr lang="en-US" dirty="0" smtClean="0"/>
              <a:t> = 0.577</a:t>
            </a:r>
            <a:r>
              <a:rPr lang="en-US" i="1" dirty="0" smtClean="0"/>
              <a:t>S</a:t>
            </a:r>
            <a:r>
              <a:rPr lang="en-US" i="1" baseline="-25000" dirty="0" smtClean="0"/>
              <a:t>y</a:t>
            </a:r>
          </a:p>
          <a:p>
            <a:r>
              <a:rPr lang="en-US" dirty="0" smtClean="0"/>
              <a:t>This results in </a:t>
            </a:r>
            <a:endParaRPr lang="en-US" dirty="0"/>
          </a:p>
        </p:txBody>
      </p:sp>
      <p:sp>
        <p:nvSpPr>
          <p:cNvPr id="4" name="Footer Placeholder 3"/>
          <p:cNvSpPr>
            <a:spLocks noGrp="1"/>
          </p:cNvSpPr>
          <p:nvPr>
            <p:ph type="ftr" sz="quarter" idx="11"/>
          </p:nvPr>
        </p:nvSpPr>
        <p:spPr/>
        <p:txBody>
          <a:bodyPr/>
          <a:lstStyle/>
          <a:p>
            <a:r>
              <a:rPr lang="en-US" smtClean="0"/>
              <a:t>Shigley’s Mechanical Engineering Design</a:t>
            </a:r>
            <a:endParaRPr lang="en-US" dirty="0"/>
          </a:p>
        </p:txBody>
      </p:sp>
      <p:graphicFrame>
        <p:nvGraphicFramePr>
          <p:cNvPr id="5" name="Object 4"/>
          <p:cNvGraphicFramePr>
            <a:graphicFrameLocks noChangeAspect="1"/>
          </p:cNvGraphicFramePr>
          <p:nvPr>
            <p:extLst>
              <p:ext uri="{D42A27DB-BD31-4B8C-83A1-F6EECF244321}">
                <p14:modId xmlns:p14="http://schemas.microsoft.com/office/powerpoint/2010/main" val="1418545638"/>
              </p:ext>
            </p:extLst>
          </p:nvPr>
        </p:nvGraphicFramePr>
        <p:xfrm>
          <a:off x="2889250" y="2590800"/>
          <a:ext cx="2070100" cy="414338"/>
        </p:xfrm>
        <a:graphic>
          <a:graphicData uri="http://schemas.openxmlformats.org/presentationml/2006/ole">
            <mc:AlternateContent xmlns:mc="http://schemas.openxmlformats.org/markup-compatibility/2006">
              <mc:Choice xmlns:v="urn:schemas-microsoft-com:vml" Requires="v">
                <p:oleObj spid="_x0000_s7186" name="Equation" r:id="rId3" imgW="1206360" imgH="241200" progId="Equation.DSMT4">
                  <p:embed/>
                </p:oleObj>
              </mc:Choice>
              <mc:Fallback>
                <p:oleObj name="Equation" r:id="rId3" imgW="1206360" imgH="241200" progId="Equation.DSMT4">
                  <p:embed/>
                  <p:pic>
                    <p:nvPicPr>
                      <p:cNvPr id="0" name="Picture 5"/>
                      <p:cNvPicPr>
                        <a:picLocks noChangeAspect="1" noChangeArrowheads="1"/>
                      </p:cNvPicPr>
                      <p:nvPr/>
                    </p:nvPicPr>
                    <p:blipFill>
                      <a:blip r:embed="rId4"/>
                      <a:srcRect/>
                      <a:stretch>
                        <a:fillRect/>
                      </a:stretch>
                    </p:blipFill>
                    <p:spPr bwMode="auto">
                      <a:xfrm>
                        <a:off x="2889250" y="2590800"/>
                        <a:ext cx="2070100" cy="4143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7171" name="Picture 3"/>
          <p:cNvPicPr>
            <a:picLocks noChangeAspect="1" noChangeArrowheads="1"/>
          </p:cNvPicPr>
          <p:nvPr/>
        </p:nvPicPr>
        <p:blipFill>
          <a:blip r:embed="rId5" cstate="print"/>
          <a:srcRect/>
          <a:stretch>
            <a:fillRect/>
          </a:stretch>
        </p:blipFill>
        <p:spPr bwMode="auto">
          <a:xfrm>
            <a:off x="1981200" y="4800600"/>
            <a:ext cx="6696075" cy="4572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Chapter Outline</a:t>
            </a:r>
            <a:endParaRPr lang="en-US" dirty="0"/>
          </a:p>
        </p:txBody>
      </p:sp>
      <p:sp>
        <p:nvSpPr>
          <p:cNvPr id="4" name="Footer Placeholder 3"/>
          <p:cNvSpPr>
            <a:spLocks noGrp="1"/>
          </p:cNvSpPr>
          <p:nvPr>
            <p:ph type="ftr" sz="quarter" idx="11"/>
          </p:nvPr>
        </p:nvSpPr>
        <p:spPr/>
        <p:txBody>
          <a:bodyPr/>
          <a:lstStyle/>
          <a:p>
            <a:r>
              <a:rPr lang="en-US" dirty="0" err="1" smtClean="0"/>
              <a:t>Shigley’s</a:t>
            </a:r>
            <a:r>
              <a:rPr lang="en-US" smtClean="0"/>
              <a:t> Mechanical Engineering Design</a:t>
            </a:r>
            <a:endParaRPr lang="en-US" dirty="0"/>
          </a:p>
        </p:txBody>
      </p:sp>
      <p:pic>
        <p:nvPicPr>
          <p:cNvPr id="8194"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8938" b="25091"/>
          <a:stretch/>
        </p:blipFill>
        <p:spPr bwMode="auto">
          <a:xfrm>
            <a:off x="609601" y="762000"/>
            <a:ext cx="8248650" cy="5762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83177"/>
            <a:ext cx="7772400" cy="461665"/>
          </a:xfrm>
        </p:spPr>
        <p:txBody>
          <a:bodyPr/>
          <a:lstStyle/>
          <a:p>
            <a:r>
              <a:rPr lang="en-US" dirty="0" smtClean="0"/>
              <a:t>Mechanical Properties of Some Spring Wires (Table 10–5)</a:t>
            </a:r>
            <a:endParaRPr lang="en-US" dirty="0"/>
          </a:p>
        </p:txBody>
      </p:sp>
      <p:sp>
        <p:nvSpPr>
          <p:cNvPr id="3" name="Footer Placeholder 2"/>
          <p:cNvSpPr>
            <a:spLocks noGrp="1"/>
          </p:cNvSpPr>
          <p:nvPr>
            <p:ph type="ftr" sz="quarter" idx="11"/>
          </p:nvPr>
        </p:nvSpPr>
        <p:spPr/>
        <p:txBody>
          <a:bodyPr/>
          <a:lstStyle/>
          <a:p>
            <a:r>
              <a:rPr lang="en-US" dirty="0" err="1" smtClean="0"/>
              <a:t>Shigley’s</a:t>
            </a:r>
            <a:r>
              <a:rPr lang="en-US" dirty="0" smtClean="0"/>
              <a:t> Mechanical Engineering Design</a:t>
            </a:r>
            <a:endParaRPr lang="en-US" dirty="0"/>
          </a:p>
        </p:txBody>
      </p:sp>
      <p:pic>
        <p:nvPicPr>
          <p:cNvPr id="4" name="Picture 4" descr="bud29281_ta10_05"/>
          <p:cNvPicPr>
            <a:picLocks noChangeAspect="1" noChangeArrowheads="1"/>
          </p:cNvPicPr>
          <p:nvPr/>
        </p:nvPicPr>
        <p:blipFill>
          <a:blip r:embed="rId2" cstate="print"/>
          <a:srcRect t="13356" b="7590"/>
          <a:stretch>
            <a:fillRect/>
          </a:stretch>
        </p:blipFill>
        <p:spPr bwMode="auto">
          <a:xfrm>
            <a:off x="822239" y="714374"/>
            <a:ext cx="7788361" cy="5915025"/>
          </a:xfrm>
          <a:prstGeom prst="rect">
            <a:avLst/>
          </a:prstGeom>
          <a:noFill/>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Maximum Allowable Torsional Stresses</a:t>
            </a:r>
            <a:endParaRPr lang="en-US" dirty="0"/>
          </a:p>
        </p:txBody>
      </p:sp>
      <p:sp>
        <p:nvSpPr>
          <p:cNvPr id="3" name="Footer Placeholder 2"/>
          <p:cNvSpPr>
            <a:spLocks noGrp="1"/>
          </p:cNvSpPr>
          <p:nvPr>
            <p:ph type="ftr" sz="quarter" idx="11"/>
          </p:nvPr>
        </p:nvSpPr>
        <p:spPr/>
        <p:txBody>
          <a:bodyPr/>
          <a:lstStyle/>
          <a:p>
            <a:r>
              <a:rPr lang="en-US" smtClean="0"/>
              <a:t>Shigley’s Mechanical Engineering Design</a:t>
            </a:r>
            <a:endParaRPr lang="en-US" dirty="0"/>
          </a:p>
        </p:txBody>
      </p:sp>
      <p:pic>
        <p:nvPicPr>
          <p:cNvPr id="4" name="Picture 4" descr="bud29281_ta10_06"/>
          <p:cNvPicPr>
            <a:picLocks noChangeAspect="1" noChangeArrowheads="1"/>
          </p:cNvPicPr>
          <p:nvPr/>
        </p:nvPicPr>
        <p:blipFill>
          <a:blip r:embed="rId2" cstate="print"/>
          <a:srcRect t="11264"/>
          <a:stretch>
            <a:fillRect/>
          </a:stretch>
        </p:blipFill>
        <p:spPr bwMode="auto">
          <a:xfrm>
            <a:off x="390183" y="1219200"/>
            <a:ext cx="8753817" cy="3040063"/>
          </a:xfrm>
          <a:prstGeom prst="rect">
            <a:avLst/>
          </a:prstGeom>
          <a:noFill/>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10–1</a:t>
            </a:r>
            <a:endParaRPr lang="en-US" dirty="0"/>
          </a:p>
        </p:txBody>
      </p:sp>
      <p:sp>
        <p:nvSpPr>
          <p:cNvPr id="3" name="Footer Placeholder 2"/>
          <p:cNvSpPr>
            <a:spLocks noGrp="1"/>
          </p:cNvSpPr>
          <p:nvPr>
            <p:ph type="ftr" sz="quarter" idx="11"/>
          </p:nvPr>
        </p:nvSpPr>
        <p:spPr/>
        <p:txBody>
          <a:bodyPr/>
          <a:lstStyle/>
          <a:p>
            <a:r>
              <a:rPr lang="en-US" smtClean="0"/>
              <a:t>Shigley’s Mechanical Engineering Design</a:t>
            </a:r>
            <a:endParaRPr lang="en-US" dirty="0"/>
          </a:p>
        </p:txBody>
      </p:sp>
      <p:pic>
        <p:nvPicPr>
          <p:cNvPr id="5" name="Picture 4" descr="10.1.jpg"/>
          <p:cNvPicPr>
            <a:picLocks noChangeAspect="1"/>
          </p:cNvPicPr>
          <p:nvPr/>
        </p:nvPicPr>
        <p:blipFill>
          <a:blip r:embed="rId2" cstate="print"/>
          <a:stretch>
            <a:fillRect/>
          </a:stretch>
        </p:blipFill>
        <p:spPr>
          <a:xfrm>
            <a:off x="609597" y="838199"/>
            <a:ext cx="8243846" cy="3244404"/>
          </a:xfrm>
          <a:prstGeom prst="rect">
            <a:avLst/>
          </a:prstGeom>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10–1</a:t>
            </a:r>
            <a:endParaRPr lang="en-US" dirty="0"/>
          </a:p>
        </p:txBody>
      </p:sp>
      <p:sp>
        <p:nvSpPr>
          <p:cNvPr id="3" name="Footer Placeholder 2"/>
          <p:cNvSpPr>
            <a:spLocks noGrp="1"/>
          </p:cNvSpPr>
          <p:nvPr>
            <p:ph type="ftr" sz="quarter" idx="11"/>
          </p:nvPr>
        </p:nvSpPr>
        <p:spPr/>
        <p:txBody>
          <a:bodyPr/>
          <a:lstStyle/>
          <a:p>
            <a:r>
              <a:rPr lang="en-US" smtClean="0"/>
              <a:t>Shigley’s Mechanical Engineering Design</a:t>
            </a:r>
            <a:endParaRPr lang="en-US" dirty="0"/>
          </a:p>
        </p:txBody>
      </p:sp>
      <p:pic>
        <p:nvPicPr>
          <p:cNvPr id="6" name="Picture 5" descr="Ex 9.1.jpg"/>
          <p:cNvPicPr>
            <a:picLocks noChangeAspect="1"/>
          </p:cNvPicPr>
          <p:nvPr/>
        </p:nvPicPr>
        <p:blipFill>
          <a:blip r:embed="rId2" cstate="print"/>
          <a:stretch>
            <a:fillRect/>
          </a:stretch>
        </p:blipFill>
        <p:spPr>
          <a:xfrm>
            <a:off x="631065" y="838200"/>
            <a:ext cx="8190963" cy="2407532"/>
          </a:xfrm>
          <a:prstGeom prst="rect">
            <a:avLst/>
          </a:prstGeom>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10–1</a:t>
            </a:r>
            <a:endParaRPr lang="en-US" dirty="0"/>
          </a:p>
        </p:txBody>
      </p:sp>
      <p:sp>
        <p:nvSpPr>
          <p:cNvPr id="3" name="Footer Placeholder 2"/>
          <p:cNvSpPr>
            <a:spLocks noGrp="1"/>
          </p:cNvSpPr>
          <p:nvPr>
            <p:ph type="ftr" sz="quarter" idx="11"/>
          </p:nvPr>
        </p:nvSpPr>
        <p:spPr/>
        <p:txBody>
          <a:bodyPr/>
          <a:lstStyle/>
          <a:p>
            <a:r>
              <a:rPr lang="en-US" smtClean="0"/>
              <a:t>Shigley’s Mechanical Engineering Design</a:t>
            </a:r>
            <a:endParaRPr lang="en-US" dirty="0"/>
          </a:p>
        </p:txBody>
      </p:sp>
      <p:pic>
        <p:nvPicPr>
          <p:cNvPr id="3789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96200" y="2943225"/>
            <a:ext cx="866775" cy="323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5" descr="Ex 9.1(1).jpg"/>
          <p:cNvPicPr>
            <a:picLocks noChangeAspect="1"/>
          </p:cNvPicPr>
          <p:nvPr/>
        </p:nvPicPr>
        <p:blipFill>
          <a:blip r:embed="rId3" cstate="print"/>
          <a:stretch>
            <a:fillRect/>
          </a:stretch>
        </p:blipFill>
        <p:spPr>
          <a:xfrm>
            <a:off x="685800" y="838201"/>
            <a:ext cx="8077200" cy="2598080"/>
          </a:xfrm>
          <a:prstGeom prst="rect">
            <a:avLst/>
          </a:prstGeom>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10–1</a:t>
            </a:r>
            <a:endParaRPr lang="en-US" dirty="0"/>
          </a:p>
        </p:txBody>
      </p:sp>
      <p:sp>
        <p:nvSpPr>
          <p:cNvPr id="3" name="Footer Placeholder 2"/>
          <p:cNvSpPr>
            <a:spLocks noGrp="1"/>
          </p:cNvSpPr>
          <p:nvPr>
            <p:ph type="ftr" sz="quarter" idx="11"/>
          </p:nvPr>
        </p:nvSpPr>
        <p:spPr/>
        <p:txBody>
          <a:bodyPr/>
          <a:lstStyle/>
          <a:p>
            <a:r>
              <a:rPr lang="en-US" smtClean="0"/>
              <a:t>Shigley’s Mechanical Engineering Design</a:t>
            </a:r>
            <a:endParaRPr lang="en-US" dirty="0"/>
          </a:p>
        </p:txBody>
      </p:sp>
      <p:pic>
        <p:nvPicPr>
          <p:cNvPr id="3686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81800" y="2667000"/>
            <a:ext cx="866775" cy="323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6867"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39050" y="1714500"/>
            <a:ext cx="866775" cy="323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6" descr="Ex 9.1(2).jpg"/>
          <p:cNvPicPr>
            <a:picLocks noChangeAspect="1"/>
          </p:cNvPicPr>
          <p:nvPr/>
        </p:nvPicPr>
        <p:blipFill>
          <a:blip r:embed="rId3" cstate="print"/>
          <a:stretch>
            <a:fillRect/>
          </a:stretch>
        </p:blipFill>
        <p:spPr>
          <a:xfrm>
            <a:off x="560102" y="838200"/>
            <a:ext cx="8287684" cy="2381518"/>
          </a:xfrm>
          <a:prstGeom prst="rect">
            <a:avLst/>
          </a:prstGeom>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10–1</a:t>
            </a:r>
            <a:endParaRPr lang="en-US" dirty="0"/>
          </a:p>
        </p:txBody>
      </p:sp>
      <p:sp>
        <p:nvSpPr>
          <p:cNvPr id="3" name="Footer Placeholder 2"/>
          <p:cNvSpPr>
            <a:spLocks noGrp="1"/>
          </p:cNvSpPr>
          <p:nvPr>
            <p:ph type="ftr" sz="quarter" idx="11"/>
          </p:nvPr>
        </p:nvSpPr>
        <p:spPr/>
        <p:txBody>
          <a:bodyPr/>
          <a:lstStyle/>
          <a:p>
            <a:r>
              <a:rPr lang="en-US" smtClean="0"/>
              <a:t>Shigley’s Mechanical Engineering Design</a:t>
            </a:r>
            <a:endParaRPr lang="en-US" dirty="0"/>
          </a:p>
        </p:txBody>
      </p:sp>
      <p:pic>
        <p:nvPicPr>
          <p:cNvPr id="10" name="Picture 9" descr="Ex 9.1(3).jpg"/>
          <p:cNvPicPr>
            <a:picLocks noChangeAspect="1"/>
          </p:cNvPicPr>
          <p:nvPr/>
        </p:nvPicPr>
        <p:blipFill>
          <a:blip r:embed="rId2" cstate="print"/>
          <a:stretch>
            <a:fillRect/>
          </a:stretch>
        </p:blipFill>
        <p:spPr>
          <a:xfrm>
            <a:off x="609600" y="762000"/>
            <a:ext cx="6400800" cy="2729518"/>
          </a:xfrm>
          <a:prstGeom prst="rect">
            <a:avLst/>
          </a:prstGeom>
        </p:spPr>
      </p:pic>
      <p:pic>
        <p:nvPicPr>
          <p:cNvPr id="11" name="Picture 10" descr="Ex 9.1(4).jpg"/>
          <p:cNvPicPr>
            <a:picLocks noChangeAspect="1"/>
          </p:cNvPicPr>
          <p:nvPr/>
        </p:nvPicPr>
        <p:blipFill>
          <a:blip r:embed="rId3" cstate="print"/>
          <a:stretch>
            <a:fillRect/>
          </a:stretch>
        </p:blipFill>
        <p:spPr>
          <a:xfrm>
            <a:off x="609601" y="3657600"/>
            <a:ext cx="8186670" cy="2127370"/>
          </a:xfrm>
          <a:prstGeom prst="rect">
            <a:avLst/>
          </a:prstGeom>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Helical Compression Spring Design for Static Service</a:t>
            </a:r>
            <a:endParaRPr lang="en-US" dirty="0"/>
          </a:p>
        </p:txBody>
      </p:sp>
      <p:sp>
        <p:nvSpPr>
          <p:cNvPr id="3" name="Content Placeholder 2"/>
          <p:cNvSpPr>
            <a:spLocks noGrp="1"/>
          </p:cNvSpPr>
          <p:nvPr>
            <p:ph idx="1"/>
          </p:nvPr>
        </p:nvSpPr>
        <p:spPr>
          <a:xfrm>
            <a:off x="381000" y="762000"/>
            <a:ext cx="8763000" cy="5715000"/>
          </a:xfrm>
        </p:spPr>
        <p:txBody>
          <a:bodyPr/>
          <a:lstStyle/>
          <a:p>
            <a:r>
              <a:rPr lang="en-US" dirty="0" smtClean="0"/>
              <a:t>Limit the design solution space by setting some practical limits</a:t>
            </a:r>
          </a:p>
          <a:p>
            <a:r>
              <a:rPr lang="en-US" dirty="0" smtClean="0"/>
              <a:t>Preferred range for spring index</a:t>
            </a:r>
          </a:p>
          <a:p>
            <a:endParaRPr lang="en-US" dirty="0" smtClean="0"/>
          </a:p>
          <a:p>
            <a:r>
              <a:rPr lang="en-US" dirty="0" smtClean="0"/>
              <a:t>Preferred range for number of active coils</a:t>
            </a:r>
          </a:p>
          <a:p>
            <a:endParaRPr lang="en-US" dirty="0" smtClean="0"/>
          </a:p>
          <a:p>
            <a:endParaRPr lang="en-US" dirty="0" smtClean="0"/>
          </a:p>
          <a:p>
            <a:endParaRPr lang="en-US" dirty="0" smtClean="0"/>
          </a:p>
          <a:p>
            <a:endParaRPr lang="en-US" dirty="0" smtClean="0"/>
          </a:p>
          <a:p>
            <a:endParaRPr lang="en-US" dirty="0"/>
          </a:p>
        </p:txBody>
      </p:sp>
      <p:sp>
        <p:nvSpPr>
          <p:cNvPr id="4" name="Footer Placeholder 3"/>
          <p:cNvSpPr>
            <a:spLocks noGrp="1"/>
          </p:cNvSpPr>
          <p:nvPr>
            <p:ph type="ftr" sz="quarter" idx="11"/>
          </p:nvPr>
        </p:nvSpPr>
        <p:spPr/>
        <p:txBody>
          <a:bodyPr/>
          <a:lstStyle/>
          <a:p>
            <a:r>
              <a:rPr lang="en-US" smtClean="0"/>
              <a:t>Shigley’s Mechanical Engineering Design</a:t>
            </a:r>
            <a:endParaRPr lang="en-US" dirty="0"/>
          </a:p>
        </p:txBody>
      </p:sp>
      <p:pic>
        <p:nvPicPr>
          <p:cNvPr id="5" name="Picture 6"/>
          <p:cNvPicPr>
            <a:picLocks noChangeAspect="1" noChangeArrowheads="1"/>
          </p:cNvPicPr>
          <p:nvPr/>
        </p:nvPicPr>
        <p:blipFill>
          <a:blip r:embed="rId2" cstate="print"/>
          <a:srcRect/>
          <a:stretch>
            <a:fillRect/>
          </a:stretch>
        </p:blipFill>
        <p:spPr bwMode="auto">
          <a:xfrm>
            <a:off x="3276600" y="1676400"/>
            <a:ext cx="5181600" cy="314325"/>
          </a:xfrm>
          <a:prstGeom prst="rect">
            <a:avLst/>
          </a:prstGeom>
          <a:noFill/>
          <a:ln w="9525">
            <a:noFill/>
            <a:miter lim="800000"/>
            <a:headEnd/>
            <a:tailEnd/>
          </a:ln>
          <a:effectLst/>
        </p:spPr>
      </p:pic>
      <p:pic>
        <p:nvPicPr>
          <p:cNvPr id="6" name="Picture 7"/>
          <p:cNvPicPr>
            <a:picLocks noChangeAspect="1" noChangeArrowheads="1"/>
          </p:cNvPicPr>
          <p:nvPr/>
        </p:nvPicPr>
        <p:blipFill>
          <a:blip r:embed="rId3" cstate="print"/>
          <a:srcRect/>
          <a:stretch>
            <a:fillRect/>
          </a:stretch>
        </p:blipFill>
        <p:spPr bwMode="auto">
          <a:xfrm>
            <a:off x="3276600" y="2590800"/>
            <a:ext cx="5181600" cy="31432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Helical Compression Spring Design for Static Service</a:t>
            </a:r>
            <a:endParaRPr lang="en-US" dirty="0"/>
          </a:p>
        </p:txBody>
      </p:sp>
      <p:sp>
        <p:nvSpPr>
          <p:cNvPr id="3" name="Content Placeholder 2"/>
          <p:cNvSpPr>
            <a:spLocks noGrp="1"/>
          </p:cNvSpPr>
          <p:nvPr>
            <p:ph idx="1"/>
          </p:nvPr>
        </p:nvSpPr>
        <p:spPr>
          <a:xfrm>
            <a:off x="381000" y="762000"/>
            <a:ext cx="8763000" cy="5715000"/>
          </a:xfrm>
        </p:spPr>
        <p:txBody>
          <a:bodyPr/>
          <a:lstStyle/>
          <a:p>
            <a:r>
              <a:rPr lang="en-US" dirty="0" smtClean="0"/>
              <a:t>To achieve best linearity of spring constant, preferred to limit operating force to the central 75% of the force-deflection curve between </a:t>
            </a:r>
            <a:r>
              <a:rPr lang="en-US" i="1" dirty="0" smtClean="0"/>
              <a:t>F</a:t>
            </a:r>
            <a:r>
              <a:rPr lang="en-US" dirty="0" smtClean="0"/>
              <a:t> = 0 and </a:t>
            </a:r>
            <a:r>
              <a:rPr lang="en-US" i="1" dirty="0" smtClean="0"/>
              <a:t>F</a:t>
            </a:r>
            <a:r>
              <a:rPr lang="en-US" dirty="0" smtClean="0"/>
              <a:t> = </a:t>
            </a:r>
            <a:r>
              <a:rPr lang="en-US" i="1" dirty="0" smtClean="0"/>
              <a:t>F</a:t>
            </a:r>
            <a:r>
              <a:rPr lang="en-US" i="1" baseline="-25000" dirty="0" smtClean="0"/>
              <a:t>s</a:t>
            </a:r>
            <a:r>
              <a:rPr lang="en-US" dirty="0" smtClean="0"/>
              <a:t>.</a:t>
            </a:r>
          </a:p>
          <a:p>
            <a:r>
              <a:rPr lang="en-US" dirty="0" smtClean="0"/>
              <a:t>This limits the maximum operating force to </a:t>
            </a:r>
            <a:r>
              <a:rPr lang="en-US" i="1" dirty="0" smtClean="0"/>
              <a:t>F</a:t>
            </a:r>
            <a:r>
              <a:rPr lang="en-US" baseline="-25000" dirty="0" smtClean="0"/>
              <a:t>max</a:t>
            </a:r>
            <a:r>
              <a:rPr lang="en-US" dirty="0" smtClean="0"/>
              <a:t> ≤ 7/8 </a:t>
            </a:r>
            <a:r>
              <a:rPr lang="en-US" i="1" dirty="0" smtClean="0"/>
              <a:t>F</a:t>
            </a:r>
            <a:r>
              <a:rPr lang="en-US" i="1" baseline="-25000" dirty="0" smtClean="0"/>
              <a:t>s</a:t>
            </a:r>
          </a:p>
          <a:p>
            <a:r>
              <a:rPr lang="en-US" dirty="0" smtClean="0"/>
              <a:t>Define </a:t>
            </a:r>
            <a:r>
              <a:rPr lang="en-US" i="1" dirty="0" smtClean="0"/>
              <a:t>fractional overrun to closure</a:t>
            </a:r>
            <a:r>
              <a:rPr lang="en-US" dirty="0" smtClean="0"/>
              <a:t> as </a:t>
            </a:r>
            <a:r>
              <a:rPr lang="el-GR" i="1" dirty="0" smtClean="0"/>
              <a:t>ξ</a:t>
            </a:r>
            <a:r>
              <a:rPr lang="en-US" i="1" dirty="0" smtClean="0"/>
              <a:t> </a:t>
            </a:r>
            <a:r>
              <a:rPr lang="en-US" dirty="0" smtClean="0"/>
              <a:t>where</a:t>
            </a:r>
          </a:p>
          <a:p>
            <a:endParaRPr lang="en-US" dirty="0" smtClean="0"/>
          </a:p>
          <a:p>
            <a:r>
              <a:rPr lang="en-US" dirty="0" smtClean="0"/>
              <a:t>This leads to</a:t>
            </a:r>
          </a:p>
          <a:p>
            <a:endParaRPr lang="en-US" dirty="0" smtClean="0"/>
          </a:p>
          <a:p>
            <a:endParaRPr lang="en-US" dirty="0" smtClean="0"/>
          </a:p>
          <a:p>
            <a:r>
              <a:rPr lang="en-US" dirty="0" smtClean="0"/>
              <a:t>Solving the outer equality for </a:t>
            </a:r>
            <a:r>
              <a:rPr lang="el-GR" i="1" dirty="0" smtClean="0"/>
              <a:t>ξ</a:t>
            </a:r>
            <a:r>
              <a:rPr lang="en-US" i="1" dirty="0" smtClean="0"/>
              <a:t>, 	</a:t>
            </a:r>
            <a:r>
              <a:rPr lang="el-GR" i="1" dirty="0" smtClean="0"/>
              <a:t>ξ</a:t>
            </a:r>
            <a:r>
              <a:rPr lang="en-US" i="1" dirty="0" smtClean="0"/>
              <a:t> = </a:t>
            </a:r>
            <a:r>
              <a:rPr lang="en-US" dirty="0" smtClean="0"/>
              <a:t>1/7 = 0.143 </a:t>
            </a:r>
            <a:r>
              <a:rPr lang="en-US" dirty="0" smtClean="0">
                <a:sym typeface="Euclid Extra"/>
              </a:rPr>
              <a:t>0.15</a:t>
            </a:r>
          </a:p>
          <a:p>
            <a:r>
              <a:rPr lang="en-US" dirty="0" smtClean="0">
                <a:sym typeface="Euclid Extra"/>
              </a:rPr>
              <a:t>Thus, it is recommended that </a:t>
            </a:r>
            <a:endParaRPr lang="en-US" dirty="0" smtClean="0"/>
          </a:p>
          <a:p>
            <a:endParaRPr lang="en-US" i="1" dirty="0" smtClean="0"/>
          </a:p>
          <a:p>
            <a:endParaRPr lang="en-US" i="1" dirty="0" smtClean="0"/>
          </a:p>
          <a:p>
            <a:endParaRPr lang="en-US" dirty="0" smtClean="0"/>
          </a:p>
          <a:p>
            <a:endParaRPr lang="en-US" dirty="0" smtClean="0"/>
          </a:p>
          <a:p>
            <a:endParaRPr lang="en-US" dirty="0"/>
          </a:p>
        </p:txBody>
      </p:sp>
      <p:sp>
        <p:nvSpPr>
          <p:cNvPr id="4" name="Footer Placeholder 3"/>
          <p:cNvSpPr>
            <a:spLocks noGrp="1"/>
          </p:cNvSpPr>
          <p:nvPr>
            <p:ph type="ftr" sz="quarter" idx="11"/>
          </p:nvPr>
        </p:nvSpPr>
        <p:spPr/>
        <p:txBody>
          <a:bodyPr/>
          <a:lstStyle/>
          <a:p>
            <a:r>
              <a:rPr lang="en-US" smtClean="0"/>
              <a:t>Shigley’s Mechanical Engineering Design</a:t>
            </a:r>
            <a:endParaRPr lang="en-US" dirty="0"/>
          </a:p>
        </p:txBody>
      </p:sp>
      <p:pic>
        <p:nvPicPr>
          <p:cNvPr id="13315" name="Picture 3"/>
          <p:cNvPicPr>
            <a:picLocks noChangeAspect="1" noChangeArrowheads="1"/>
          </p:cNvPicPr>
          <p:nvPr/>
        </p:nvPicPr>
        <p:blipFill>
          <a:blip r:embed="rId2" cstate="print"/>
          <a:srcRect/>
          <a:stretch>
            <a:fillRect/>
          </a:stretch>
        </p:blipFill>
        <p:spPr bwMode="auto">
          <a:xfrm>
            <a:off x="2209800" y="2819400"/>
            <a:ext cx="6315075" cy="438150"/>
          </a:xfrm>
          <a:prstGeom prst="rect">
            <a:avLst/>
          </a:prstGeom>
          <a:noFill/>
          <a:ln w="9525">
            <a:noFill/>
            <a:miter lim="800000"/>
            <a:headEnd/>
            <a:tailEnd/>
          </a:ln>
        </p:spPr>
      </p:pic>
      <p:pic>
        <p:nvPicPr>
          <p:cNvPr id="13318" name="Picture 6"/>
          <p:cNvPicPr>
            <a:picLocks noChangeAspect="1" noChangeArrowheads="1"/>
          </p:cNvPicPr>
          <p:nvPr/>
        </p:nvPicPr>
        <p:blipFill>
          <a:blip r:embed="rId3" cstate="print"/>
          <a:srcRect/>
          <a:stretch>
            <a:fillRect/>
          </a:stretch>
        </p:blipFill>
        <p:spPr bwMode="auto">
          <a:xfrm>
            <a:off x="2286000" y="3657600"/>
            <a:ext cx="4400550" cy="809625"/>
          </a:xfrm>
          <a:prstGeom prst="rect">
            <a:avLst/>
          </a:prstGeom>
          <a:noFill/>
          <a:ln w="9525">
            <a:noFill/>
            <a:miter lim="800000"/>
            <a:headEnd/>
            <a:tailEnd/>
          </a:ln>
        </p:spPr>
      </p:pic>
      <p:pic>
        <p:nvPicPr>
          <p:cNvPr id="12" name="Picture 8"/>
          <p:cNvPicPr>
            <a:picLocks noChangeAspect="1" noChangeArrowheads="1"/>
          </p:cNvPicPr>
          <p:nvPr/>
        </p:nvPicPr>
        <p:blipFill>
          <a:blip r:embed="rId4" cstate="print"/>
          <a:srcRect/>
          <a:stretch>
            <a:fillRect/>
          </a:stretch>
        </p:blipFill>
        <p:spPr bwMode="auto">
          <a:xfrm>
            <a:off x="2438400" y="5562600"/>
            <a:ext cx="6118412" cy="3810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 of Recommended Design Conditions</a:t>
            </a:r>
            <a:endParaRPr lang="en-US" dirty="0"/>
          </a:p>
        </p:txBody>
      </p:sp>
      <p:sp>
        <p:nvSpPr>
          <p:cNvPr id="3" name="Content Placeholder 2"/>
          <p:cNvSpPr>
            <a:spLocks noGrp="1"/>
          </p:cNvSpPr>
          <p:nvPr>
            <p:ph idx="1"/>
          </p:nvPr>
        </p:nvSpPr>
        <p:spPr>
          <a:xfrm>
            <a:off x="381000" y="762000"/>
            <a:ext cx="8763000" cy="5638800"/>
          </a:xfrm>
        </p:spPr>
        <p:txBody>
          <a:bodyPr/>
          <a:lstStyle/>
          <a:p>
            <a:r>
              <a:rPr lang="en-US" dirty="0" smtClean="0"/>
              <a:t>The following design conditions are recommended for helical compression spring design for static service</a:t>
            </a:r>
          </a:p>
          <a:p>
            <a:endParaRPr lang="en-US" dirty="0" smtClean="0"/>
          </a:p>
          <a:p>
            <a:endParaRPr lang="en-US" dirty="0" smtClean="0"/>
          </a:p>
          <a:p>
            <a:endParaRPr lang="en-US" dirty="0" smtClean="0"/>
          </a:p>
          <a:p>
            <a:endParaRPr lang="en-US" dirty="0" smtClean="0"/>
          </a:p>
          <a:p>
            <a:endParaRPr lang="en-US" dirty="0" smtClean="0"/>
          </a:p>
          <a:p>
            <a:pPr>
              <a:buNone/>
            </a:pPr>
            <a:r>
              <a:rPr lang="en-US" dirty="0" smtClean="0"/>
              <a:t>	where </a:t>
            </a:r>
            <a:r>
              <a:rPr lang="en-US" i="1" dirty="0" smtClean="0"/>
              <a:t>n</a:t>
            </a:r>
            <a:r>
              <a:rPr lang="en-US" i="1" baseline="-25000" dirty="0" smtClean="0"/>
              <a:t>s</a:t>
            </a:r>
            <a:r>
              <a:rPr lang="en-US" dirty="0" smtClean="0"/>
              <a:t> is the factor of safety at solid height.</a:t>
            </a:r>
          </a:p>
        </p:txBody>
      </p:sp>
      <p:sp>
        <p:nvSpPr>
          <p:cNvPr id="4" name="Footer Placeholder 3"/>
          <p:cNvSpPr>
            <a:spLocks noGrp="1"/>
          </p:cNvSpPr>
          <p:nvPr>
            <p:ph type="ftr" sz="quarter" idx="11"/>
          </p:nvPr>
        </p:nvSpPr>
        <p:spPr/>
        <p:txBody>
          <a:bodyPr/>
          <a:lstStyle/>
          <a:p>
            <a:r>
              <a:rPr lang="en-US" smtClean="0"/>
              <a:t>Shigley’s Mechanical Engineering Design</a:t>
            </a:r>
            <a:endParaRPr lang="en-US" dirty="0"/>
          </a:p>
        </p:txBody>
      </p:sp>
      <p:pic>
        <p:nvPicPr>
          <p:cNvPr id="5" name="Picture 6"/>
          <p:cNvPicPr>
            <a:picLocks noChangeAspect="1" noChangeArrowheads="1"/>
          </p:cNvPicPr>
          <p:nvPr/>
        </p:nvPicPr>
        <p:blipFill>
          <a:blip r:embed="rId2" cstate="print"/>
          <a:srcRect/>
          <a:stretch>
            <a:fillRect/>
          </a:stretch>
        </p:blipFill>
        <p:spPr bwMode="auto">
          <a:xfrm>
            <a:off x="2514600" y="1676400"/>
            <a:ext cx="5181600" cy="314325"/>
          </a:xfrm>
          <a:prstGeom prst="rect">
            <a:avLst/>
          </a:prstGeom>
          <a:noFill/>
          <a:ln w="9525">
            <a:noFill/>
            <a:miter lim="800000"/>
            <a:headEnd/>
            <a:tailEnd/>
          </a:ln>
          <a:effectLst/>
        </p:spPr>
      </p:pic>
      <p:pic>
        <p:nvPicPr>
          <p:cNvPr id="6" name="Picture 7"/>
          <p:cNvPicPr>
            <a:picLocks noChangeAspect="1" noChangeArrowheads="1"/>
          </p:cNvPicPr>
          <p:nvPr/>
        </p:nvPicPr>
        <p:blipFill>
          <a:blip r:embed="rId3" cstate="print"/>
          <a:srcRect/>
          <a:stretch>
            <a:fillRect/>
          </a:stretch>
        </p:blipFill>
        <p:spPr bwMode="auto">
          <a:xfrm>
            <a:off x="2514600" y="2199217"/>
            <a:ext cx="5181600" cy="314325"/>
          </a:xfrm>
          <a:prstGeom prst="rect">
            <a:avLst/>
          </a:prstGeom>
          <a:noFill/>
          <a:ln w="9525">
            <a:noFill/>
            <a:miter lim="800000"/>
            <a:headEnd/>
            <a:tailEnd/>
          </a:ln>
          <a:effectLst/>
        </p:spPr>
      </p:pic>
      <p:pic>
        <p:nvPicPr>
          <p:cNvPr id="7" name="Picture 8"/>
          <p:cNvPicPr>
            <a:picLocks noChangeAspect="1" noChangeArrowheads="1"/>
          </p:cNvPicPr>
          <p:nvPr/>
        </p:nvPicPr>
        <p:blipFill>
          <a:blip r:embed="rId4" cstate="print"/>
          <a:srcRect/>
          <a:stretch>
            <a:fillRect/>
          </a:stretch>
        </p:blipFill>
        <p:spPr bwMode="auto">
          <a:xfrm>
            <a:off x="2495550" y="2722034"/>
            <a:ext cx="5200650" cy="323850"/>
          </a:xfrm>
          <a:prstGeom prst="rect">
            <a:avLst/>
          </a:prstGeom>
          <a:noFill/>
          <a:ln w="9525">
            <a:noFill/>
            <a:miter lim="800000"/>
            <a:headEnd/>
            <a:tailEnd/>
          </a:ln>
          <a:effectLst/>
        </p:spPr>
      </p:pic>
      <p:pic>
        <p:nvPicPr>
          <p:cNvPr id="8" name="Picture 2"/>
          <p:cNvPicPr>
            <a:picLocks noChangeAspect="1" noChangeArrowheads="1"/>
          </p:cNvPicPr>
          <p:nvPr/>
        </p:nvPicPr>
        <p:blipFill>
          <a:blip r:embed="rId5" cstate="print"/>
          <a:srcRect/>
          <a:stretch>
            <a:fillRect/>
          </a:stretch>
        </p:blipFill>
        <p:spPr bwMode="auto">
          <a:xfrm>
            <a:off x="2438400" y="3276600"/>
            <a:ext cx="5276850" cy="31432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Mechanical Springs</a:t>
            </a:r>
            <a:endParaRPr lang="en-US" dirty="0"/>
          </a:p>
        </p:txBody>
      </p:sp>
      <p:sp>
        <p:nvSpPr>
          <p:cNvPr id="3" name="Content Placeholder 2"/>
          <p:cNvSpPr>
            <a:spLocks noGrp="1"/>
          </p:cNvSpPr>
          <p:nvPr>
            <p:ph idx="1"/>
          </p:nvPr>
        </p:nvSpPr>
        <p:spPr>
          <a:xfrm>
            <a:off x="381000" y="838200"/>
            <a:ext cx="8382000" cy="5562600"/>
          </a:xfrm>
        </p:spPr>
        <p:txBody>
          <a:bodyPr/>
          <a:lstStyle/>
          <a:p>
            <a:r>
              <a:rPr lang="en-US" dirty="0" smtClean="0"/>
              <a:t>Exert Force</a:t>
            </a:r>
          </a:p>
          <a:p>
            <a:r>
              <a:rPr lang="en-US" dirty="0" smtClean="0"/>
              <a:t>Provide flexibility</a:t>
            </a:r>
          </a:p>
          <a:p>
            <a:r>
              <a:rPr lang="en-US" dirty="0" smtClean="0"/>
              <a:t>Store or absorb energy</a:t>
            </a:r>
          </a:p>
          <a:p>
            <a:endParaRPr lang="en-US" dirty="0"/>
          </a:p>
        </p:txBody>
      </p:sp>
      <p:sp>
        <p:nvSpPr>
          <p:cNvPr id="4" name="Footer Placeholder 3"/>
          <p:cNvSpPr>
            <a:spLocks noGrp="1"/>
          </p:cNvSpPr>
          <p:nvPr>
            <p:ph type="ftr" sz="quarter" idx="11"/>
          </p:nvPr>
        </p:nvSpPr>
        <p:spPr/>
        <p:txBody>
          <a:bodyPr/>
          <a:lstStyle/>
          <a:p>
            <a:r>
              <a:rPr lang="en-US" smtClean="0"/>
              <a:t>Shigley’s Mechanical Engineering Design</a:t>
            </a:r>
            <a:endParaRPr lang="en-US" dirty="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Figure of Merit for High Volume Production</a:t>
            </a:r>
            <a:endParaRPr lang="en-US" dirty="0"/>
          </a:p>
        </p:txBody>
      </p:sp>
      <p:sp>
        <p:nvSpPr>
          <p:cNvPr id="3" name="Content Placeholder 2"/>
          <p:cNvSpPr>
            <a:spLocks noGrp="1"/>
          </p:cNvSpPr>
          <p:nvPr>
            <p:ph idx="1"/>
          </p:nvPr>
        </p:nvSpPr>
        <p:spPr>
          <a:xfrm>
            <a:off x="381000" y="838200"/>
            <a:ext cx="8534400" cy="5638800"/>
          </a:xfrm>
        </p:spPr>
        <p:txBody>
          <a:bodyPr/>
          <a:lstStyle/>
          <a:p>
            <a:r>
              <a:rPr lang="en-US" dirty="0" smtClean="0"/>
              <a:t>For high volume production, the figure of merit (</a:t>
            </a:r>
            <a:r>
              <a:rPr lang="en-US" i="1" dirty="0" err="1" smtClean="0"/>
              <a:t>fom</a:t>
            </a:r>
            <a:r>
              <a:rPr lang="en-US" dirty="0" smtClean="0"/>
              <a:t>) may be the cost of the wire.</a:t>
            </a:r>
          </a:p>
          <a:p>
            <a:r>
              <a:rPr lang="en-US" dirty="0" smtClean="0"/>
              <a:t>The </a:t>
            </a:r>
            <a:r>
              <a:rPr lang="en-US" i="1" dirty="0" err="1" smtClean="0"/>
              <a:t>fom</a:t>
            </a:r>
            <a:r>
              <a:rPr lang="en-US" dirty="0" smtClean="0"/>
              <a:t> would be proportional to the relative material cost, weight density, and volume</a:t>
            </a:r>
            <a:endParaRPr lang="en-US" dirty="0"/>
          </a:p>
        </p:txBody>
      </p:sp>
      <p:sp>
        <p:nvSpPr>
          <p:cNvPr id="4" name="Footer Placeholder 3"/>
          <p:cNvSpPr>
            <a:spLocks noGrp="1"/>
          </p:cNvSpPr>
          <p:nvPr>
            <p:ph type="ftr" sz="quarter" idx="11"/>
          </p:nvPr>
        </p:nvSpPr>
        <p:spPr/>
        <p:txBody>
          <a:bodyPr/>
          <a:lstStyle/>
          <a:p>
            <a:r>
              <a:rPr lang="en-US" smtClean="0"/>
              <a:t>Shigley’s Mechanical Engineering Design</a:t>
            </a:r>
            <a:endParaRPr lang="en-US" dirty="0"/>
          </a:p>
        </p:txBody>
      </p:sp>
      <p:pic>
        <p:nvPicPr>
          <p:cNvPr id="5" name="Picture 3"/>
          <p:cNvPicPr>
            <a:picLocks noChangeAspect="1" noChangeArrowheads="1"/>
          </p:cNvPicPr>
          <p:nvPr/>
        </p:nvPicPr>
        <p:blipFill>
          <a:blip r:embed="rId2" cstate="print"/>
          <a:srcRect/>
          <a:stretch>
            <a:fillRect/>
          </a:stretch>
        </p:blipFill>
        <p:spPr bwMode="auto">
          <a:xfrm>
            <a:off x="2057400" y="2438400"/>
            <a:ext cx="6781800" cy="67627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Design Flowchart for Static Loading</a:t>
            </a:r>
            <a:endParaRPr lang="en-US" dirty="0"/>
          </a:p>
        </p:txBody>
      </p:sp>
      <p:sp>
        <p:nvSpPr>
          <p:cNvPr id="4" name="Footer Placeholder 3"/>
          <p:cNvSpPr>
            <a:spLocks noGrp="1"/>
          </p:cNvSpPr>
          <p:nvPr>
            <p:ph type="ftr" sz="quarter" idx="11"/>
          </p:nvPr>
        </p:nvSpPr>
        <p:spPr/>
        <p:txBody>
          <a:bodyPr/>
          <a:lstStyle/>
          <a:p>
            <a:r>
              <a:rPr lang="en-US" smtClean="0"/>
              <a:t>Shigley’s Mechanical Engineering Design</a:t>
            </a:r>
            <a:endParaRPr lang="en-US" dirty="0"/>
          </a:p>
        </p:txBody>
      </p:sp>
      <p:pic>
        <p:nvPicPr>
          <p:cNvPr id="14338" name="Picture 2"/>
          <p:cNvPicPr>
            <a:picLocks noGrp="1" noChangeAspect="1" noChangeArrowheads="1"/>
          </p:cNvPicPr>
          <p:nvPr>
            <p:ph idx="1"/>
          </p:nvPr>
        </p:nvPicPr>
        <p:blipFill>
          <a:blip r:embed="rId2" cstate="print"/>
          <a:srcRect b="55447"/>
          <a:stretch>
            <a:fillRect/>
          </a:stretch>
        </p:blipFill>
        <p:spPr bwMode="auto">
          <a:xfrm>
            <a:off x="533399" y="838200"/>
            <a:ext cx="8370277" cy="5181600"/>
          </a:xfrm>
          <a:prstGeom prst="rect">
            <a:avLst/>
          </a:prstGeom>
          <a:noFill/>
          <a:ln w="9525">
            <a:noFill/>
            <a:miter lim="800000"/>
            <a:headEnd/>
            <a:tailEnd/>
          </a:ln>
        </p:spPr>
      </p:pic>
      <p:sp>
        <p:nvSpPr>
          <p:cNvPr id="8" name="TextBox 7"/>
          <p:cNvSpPr txBox="1"/>
          <p:nvPr/>
        </p:nvSpPr>
        <p:spPr>
          <a:xfrm>
            <a:off x="3352800" y="6019800"/>
            <a:ext cx="2971800" cy="461665"/>
          </a:xfrm>
          <a:prstGeom prst="rect">
            <a:avLst/>
          </a:prstGeom>
          <a:noFill/>
        </p:spPr>
        <p:txBody>
          <a:bodyPr wrap="square" rtlCol="0">
            <a:spAutoFit/>
          </a:bodyPr>
          <a:lstStyle/>
          <a:p>
            <a:r>
              <a:rPr lang="en-US" sz="2400" dirty="0" smtClean="0"/>
              <a:t>Continue on next slide</a:t>
            </a: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Design Flowchart for Static Loading</a:t>
            </a:r>
            <a:endParaRPr lang="en-US" dirty="0"/>
          </a:p>
        </p:txBody>
      </p:sp>
      <p:sp>
        <p:nvSpPr>
          <p:cNvPr id="4" name="Footer Placeholder 3"/>
          <p:cNvSpPr>
            <a:spLocks noGrp="1"/>
          </p:cNvSpPr>
          <p:nvPr>
            <p:ph type="ftr" sz="quarter" idx="11"/>
          </p:nvPr>
        </p:nvSpPr>
        <p:spPr/>
        <p:txBody>
          <a:bodyPr/>
          <a:lstStyle/>
          <a:p>
            <a:r>
              <a:rPr lang="en-US" smtClean="0"/>
              <a:t>Shigley’s Mechanical Engineering Design</a:t>
            </a:r>
            <a:endParaRPr lang="en-US" dirty="0"/>
          </a:p>
        </p:txBody>
      </p:sp>
      <p:sp>
        <p:nvSpPr>
          <p:cNvPr id="8" name="TextBox 7"/>
          <p:cNvSpPr txBox="1"/>
          <p:nvPr/>
        </p:nvSpPr>
        <p:spPr>
          <a:xfrm>
            <a:off x="2362200" y="733425"/>
            <a:ext cx="4114800" cy="461665"/>
          </a:xfrm>
          <a:prstGeom prst="rect">
            <a:avLst/>
          </a:prstGeom>
          <a:noFill/>
        </p:spPr>
        <p:txBody>
          <a:bodyPr wrap="square" rtlCol="0">
            <a:spAutoFit/>
          </a:bodyPr>
          <a:lstStyle/>
          <a:p>
            <a:r>
              <a:rPr lang="en-US" sz="2400" dirty="0" smtClean="0"/>
              <a:t>Continued from previous slide</a:t>
            </a:r>
          </a:p>
        </p:txBody>
      </p:sp>
      <p:pic>
        <p:nvPicPr>
          <p:cNvPr id="1024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124200" y="1195090"/>
            <a:ext cx="2971800" cy="53850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Design Flowchart for Static Loading</a:t>
            </a:r>
            <a:endParaRPr lang="en-US" dirty="0"/>
          </a:p>
        </p:txBody>
      </p:sp>
      <p:sp>
        <p:nvSpPr>
          <p:cNvPr id="4" name="Footer Placeholder 3"/>
          <p:cNvSpPr>
            <a:spLocks noGrp="1"/>
          </p:cNvSpPr>
          <p:nvPr>
            <p:ph type="ftr" sz="quarter" idx="11"/>
          </p:nvPr>
        </p:nvSpPr>
        <p:spPr/>
        <p:txBody>
          <a:bodyPr/>
          <a:lstStyle/>
          <a:p>
            <a:r>
              <a:rPr lang="en-US" smtClean="0"/>
              <a:t>Shigley’s Mechanical Engineering Design</a:t>
            </a:r>
            <a:endParaRPr lang="en-US" dirty="0"/>
          </a:p>
        </p:txBody>
      </p:sp>
      <p:pic>
        <p:nvPicPr>
          <p:cNvPr id="16386" name="Picture 2"/>
          <p:cNvPicPr>
            <a:picLocks noChangeAspect="1" noChangeArrowheads="1"/>
          </p:cNvPicPr>
          <p:nvPr/>
        </p:nvPicPr>
        <p:blipFill>
          <a:blip r:embed="rId2" cstate="print"/>
          <a:srcRect/>
          <a:stretch>
            <a:fillRect/>
          </a:stretch>
        </p:blipFill>
        <p:spPr bwMode="auto">
          <a:xfrm>
            <a:off x="533400" y="990600"/>
            <a:ext cx="8549119" cy="20574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Finding Spring Index for As-Wound Branch</a:t>
            </a:r>
            <a:endParaRPr lang="en-US" dirty="0"/>
          </a:p>
        </p:txBody>
      </p:sp>
      <p:sp>
        <p:nvSpPr>
          <p:cNvPr id="3" name="Content Placeholder 2"/>
          <p:cNvSpPr>
            <a:spLocks noGrp="1"/>
          </p:cNvSpPr>
          <p:nvPr>
            <p:ph idx="1"/>
          </p:nvPr>
        </p:nvSpPr>
        <p:spPr>
          <a:xfrm>
            <a:off x="381000" y="762000"/>
            <a:ext cx="8610600" cy="5715000"/>
          </a:xfrm>
        </p:spPr>
        <p:txBody>
          <a:bodyPr/>
          <a:lstStyle/>
          <a:p>
            <a:r>
              <a:rPr lang="en-US" dirty="0" smtClean="0"/>
              <a:t>In the design flowchart, for the branch with free, as-wound condition, the spring index is found as follows:</a:t>
            </a:r>
          </a:p>
          <a:p>
            <a:r>
              <a:rPr lang="en-US" dirty="0" smtClean="0"/>
              <a:t>From Eqs. (10–3) and (10–17),</a:t>
            </a:r>
          </a:p>
          <a:p>
            <a:endParaRPr lang="en-US" dirty="0" smtClean="0"/>
          </a:p>
          <a:p>
            <a:endParaRPr lang="en-US" dirty="0" smtClean="0"/>
          </a:p>
          <a:p>
            <a:r>
              <a:rPr lang="en-US" dirty="0" smtClean="0"/>
              <a:t>Let</a:t>
            </a:r>
          </a:p>
          <a:p>
            <a:endParaRPr lang="en-US" dirty="0" smtClean="0"/>
          </a:p>
          <a:p>
            <a:endParaRPr lang="en-US" dirty="0" smtClean="0"/>
          </a:p>
          <a:p>
            <a:endParaRPr lang="en-US" dirty="0" smtClean="0"/>
          </a:p>
          <a:p>
            <a:r>
              <a:rPr lang="en-US" dirty="0" smtClean="0"/>
              <a:t>Substituting (</a:t>
            </a:r>
            <a:r>
              <a:rPr lang="en-US" i="1" dirty="0" smtClean="0"/>
              <a:t>b</a:t>
            </a:r>
            <a:r>
              <a:rPr lang="en-US" dirty="0" smtClean="0"/>
              <a:t>) and (</a:t>
            </a:r>
            <a:r>
              <a:rPr lang="en-US" i="1" dirty="0" smtClean="0"/>
              <a:t>c</a:t>
            </a:r>
            <a:r>
              <a:rPr lang="en-US" dirty="0" smtClean="0"/>
              <a:t>) into (</a:t>
            </a:r>
            <a:r>
              <a:rPr lang="en-US" i="1" dirty="0" smtClean="0"/>
              <a:t>a</a:t>
            </a:r>
            <a:r>
              <a:rPr lang="en-US" dirty="0" smtClean="0"/>
              <a:t>) yields a quadratic in </a:t>
            </a:r>
            <a:r>
              <a:rPr lang="en-US" i="1" dirty="0" smtClean="0"/>
              <a:t>C.</a:t>
            </a:r>
            <a:endParaRPr lang="en-US" dirty="0"/>
          </a:p>
        </p:txBody>
      </p:sp>
      <p:sp>
        <p:nvSpPr>
          <p:cNvPr id="4" name="Footer Placeholder 3"/>
          <p:cNvSpPr>
            <a:spLocks noGrp="1"/>
          </p:cNvSpPr>
          <p:nvPr>
            <p:ph type="ftr" sz="quarter" idx="11"/>
          </p:nvPr>
        </p:nvSpPr>
        <p:spPr/>
        <p:txBody>
          <a:bodyPr/>
          <a:lstStyle/>
          <a:p>
            <a:r>
              <a:rPr lang="en-US" smtClean="0"/>
              <a:t>Shigley’s Mechanical Engineering Design</a:t>
            </a:r>
            <a:endParaRPr lang="en-US" dirty="0"/>
          </a:p>
        </p:txBody>
      </p:sp>
      <p:pic>
        <p:nvPicPr>
          <p:cNvPr id="17410" name="Picture 2"/>
          <p:cNvPicPr>
            <a:picLocks noChangeAspect="1" noChangeArrowheads="1"/>
          </p:cNvPicPr>
          <p:nvPr/>
        </p:nvPicPr>
        <p:blipFill>
          <a:blip r:embed="rId2" cstate="print"/>
          <a:srcRect/>
          <a:stretch>
            <a:fillRect/>
          </a:stretch>
        </p:blipFill>
        <p:spPr bwMode="auto">
          <a:xfrm>
            <a:off x="914400" y="1981200"/>
            <a:ext cx="7991475" cy="866775"/>
          </a:xfrm>
          <a:prstGeom prst="rect">
            <a:avLst/>
          </a:prstGeom>
          <a:noFill/>
          <a:ln w="9525">
            <a:noFill/>
            <a:miter lim="800000"/>
            <a:headEnd/>
            <a:tailEnd/>
          </a:ln>
        </p:spPr>
      </p:pic>
      <p:pic>
        <p:nvPicPr>
          <p:cNvPr id="17411" name="Picture 3"/>
          <p:cNvPicPr>
            <a:picLocks noChangeAspect="1" noChangeArrowheads="1"/>
          </p:cNvPicPr>
          <p:nvPr/>
        </p:nvPicPr>
        <p:blipFill>
          <a:blip r:embed="rId3" cstate="print"/>
          <a:srcRect/>
          <a:stretch>
            <a:fillRect/>
          </a:stretch>
        </p:blipFill>
        <p:spPr bwMode="auto">
          <a:xfrm>
            <a:off x="2514600" y="2895600"/>
            <a:ext cx="6419850" cy="1752600"/>
          </a:xfrm>
          <a:prstGeom prst="rect">
            <a:avLst/>
          </a:prstGeom>
          <a:noFill/>
          <a:ln w="9525">
            <a:noFill/>
            <a:miter lim="800000"/>
            <a:headEnd/>
            <a:tailEnd/>
          </a:ln>
        </p:spPr>
      </p:pic>
      <p:pic>
        <p:nvPicPr>
          <p:cNvPr id="7" name="Picture 4"/>
          <p:cNvPicPr>
            <a:picLocks noChangeAspect="1" noChangeArrowheads="1"/>
          </p:cNvPicPr>
          <p:nvPr/>
        </p:nvPicPr>
        <p:blipFill>
          <a:blip r:embed="rId4" cstate="print"/>
          <a:srcRect/>
          <a:stretch>
            <a:fillRect/>
          </a:stretch>
        </p:blipFill>
        <p:spPr bwMode="auto">
          <a:xfrm>
            <a:off x="2438400" y="5257800"/>
            <a:ext cx="6457950" cy="84772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10–2</a:t>
            </a:r>
            <a:endParaRPr lang="en-US" dirty="0"/>
          </a:p>
        </p:txBody>
      </p:sp>
      <p:sp>
        <p:nvSpPr>
          <p:cNvPr id="3" name="Footer Placeholder 2"/>
          <p:cNvSpPr>
            <a:spLocks noGrp="1"/>
          </p:cNvSpPr>
          <p:nvPr>
            <p:ph type="ftr" sz="quarter" idx="11"/>
          </p:nvPr>
        </p:nvSpPr>
        <p:spPr/>
        <p:txBody>
          <a:bodyPr/>
          <a:lstStyle/>
          <a:p>
            <a:r>
              <a:rPr lang="en-US" smtClean="0"/>
              <a:t>Shigley’s Mechanical Engineering Design</a:t>
            </a:r>
            <a:endParaRPr lang="en-US" dirty="0"/>
          </a:p>
        </p:txBody>
      </p:sp>
      <p:pic>
        <p:nvPicPr>
          <p:cNvPr id="18436" name="Picture 4"/>
          <p:cNvPicPr>
            <a:picLocks noChangeAspect="1" noChangeArrowheads="1"/>
          </p:cNvPicPr>
          <p:nvPr/>
        </p:nvPicPr>
        <p:blipFill>
          <a:blip r:embed="rId2" cstate="print"/>
          <a:srcRect/>
          <a:stretch>
            <a:fillRect/>
          </a:stretch>
        </p:blipFill>
        <p:spPr bwMode="auto">
          <a:xfrm>
            <a:off x="619125" y="1981200"/>
            <a:ext cx="904875" cy="371475"/>
          </a:xfrm>
          <a:prstGeom prst="rect">
            <a:avLst/>
          </a:prstGeom>
          <a:noFill/>
          <a:ln w="9525">
            <a:noFill/>
            <a:miter lim="800000"/>
            <a:headEnd/>
            <a:tailEnd/>
          </a:ln>
        </p:spPr>
      </p:pic>
      <p:pic>
        <p:nvPicPr>
          <p:cNvPr id="7" name="Picture 6" descr="Ex 9.2.jpg"/>
          <p:cNvPicPr>
            <a:picLocks noChangeAspect="1"/>
          </p:cNvPicPr>
          <p:nvPr/>
        </p:nvPicPr>
        <p:blipFill>
          <a:blip r:embed="rId3" cstate="print"/>
          <a:stretch>
            <a:fillRect/>
          </a:stretch>
        </p:blipFill>
        <p:spPr>
          <a:xfrm>
            <a:off x="621405" y="838200"/>
            <a:ext cx="8213502" cy="1078324"/>
          </a:xfrm>
          <a:prstGeom prst="rect">
            <a:avLst/>
          </a:prstGeom>
        </p:spPr>
      </p:pic>
      <p:pic>
        <p:nvPicPr>
          <p:cNvPr id="8" name="Picture 7" descr="Ex 9.2(1).jpg"/>
          <p:cNvPicPr>
            <a:picLocks noChangeAspect="1"/>
          </p:cNvPicPr>
          <p:nvPr/>
        </p:nvPicPr>
        <p:blipFill>
          <a:blip r:embed="rId4" cstate="print"/>
          <a:stretch>
            <a:fillRect/>
          </a:stretch>
        </p:blipFill>
        <p:spPr>
          <a:xfrm>
            <a:off x="621405" y="2362200"/>
            <a:ext cx="8234477" cy="4168201"/>
          </a:xfrm>
          <a:prstGeom prst="rect">
            <a:avLst/>
          </a:prstGeom>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10–2</a:t>
            </a:r>
            <a:endParaRPr lang="en-US" dirty="0"/>
          </a:p>
        </p:txBody>
      </p:sp>
      <p:sp>
        <p:nvSpPr>
          <p:cNvPr id="3" name="Footer Placeholder 2"/>
          <p:cNvSpPr>
            <a:spLocks noGrp="1"/>
          </p:cNvSpPr>
          <p:nvPr>
            <p:ph type="ftr" sz="quarter" idx="11"/>
          </p:nvPr>
        </p:nvSpPr>
        <p:spPr/>
        <p:txBody>
          <a:bodyPr/>
          <a:lstStyle/>
          <a:p>
            <a:r>
              <a:rPr lang="en-US" smtClean="0"/>
              <a:t>Shigley’s Mechanical Engineering Design</a:t>
            </a:r>
            <a:endParaRPr lang="en-US" dirty="0"/>
          </a:p>
        </p:txBody>
      </p:sp>
      <p:pic>
        <p:nvPicPr>
          <p:cNvPr id="6" name="Picture 5" descr="Ex 9.2(2).jpg"/>
          <p:cNvPicPr>
            <a:picLocks noChangeAspect="1"/>
          </p:cNvPicPr>
          <p:nvPr/>
        </p:nvPicPr>
        <p:blipFill>
          <a:blip r:embed="rId2" cstate="print"/>
          <a:stretch>
            <a:fillRect/>
          </a:stretch>
        </p:blipFill>
        <p:spPr>
          <a:xfrm>
            <a:off x="651455" y="838200"/>
            <a:ext cx="7537666" cy="3124200"/>
          </a:xfrm>
          <a:prstGeom prst="rect">
            <a:avLst/>
          </a:prstGeom>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10–2</a:t>
            </a:r>
            <a:endParaRPr lang="en-US" dirty="0"/>
          </a:p>
        </p:txBody>
      </p:sp>
      <p:sp>
        <p:nvSpPr>
          <p:cNvPr id="3" name="Footer Placeholder 2"/>
          <p:cNvSpPr>
            <a:spLocks noGrp="1"/>
          </p:cNvSpPr>
          <p:nvPr>
            <p:ph type="ftr" sz="quarter" idx="11"/>
          </p:nvPr>
        </p:nvSpPr>
        <p:spPr/>
        <p:txBody>
          <a:bodyPr/>
          <a:lstStyle/>
          <a:p>
            <a:r>
              <a:rPr lang="en-US" smtClean="0"/>
              <a:t>Shigley’s Mechanical Engineering Design</a:t>
            </a:r>
            <a:endParaRPr lang="en-US" dirty="0"/>
          </a:p>
        </p:txBody>
      </p:sp>
      <p:pic>
        <p:nvPicPr>
          <p:cNvPr id="5" name="Picture 4" descr="Ex 9.2(3).jpg"/>
          <p:cNvPicPr>
            <a:picLocks noChangeAspect="1"/>
          </p:cNvPicPr>
          <p:nvPr/>
        </p:nvPicPr>
        <p:blipFill>
          <a:blip r:embed="rId2" cstate="print"/>
          <a:stretch>
            <a:fillRect/>
          </a:stretch>
        </p:blipFill>
        <p:spPr>
          <a:xfrm>
            <a:off x="1593761" y="838199"/>
            <a:ext cx="6254839" cy="5771197"/>
          </a:xfrm>
          <a:prstGeom prst="rect">
            <a:avLst/>
          </a:prstGeom>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10–2</a:t>
            </a:r>
            <a:endParaRPr lang="en-US" dirty="0"/>
          </a:p>
        </p:txBody>
      </p:sp>
      <p:sp>
        <p:nvSpPr>
          <p:cNvPr id="3" name="Footer Placeholder 2"/>
          <p:cNvSpPr>
            <a:spLocks noGrp="1"/>
          </p:cNvSpPr>
          <p:nvPr>
            <p:ph type="ftr" sz="quarter" idx="11"/>
          </p:nvPr>
        </p:nvSpPr>
        <p:spPr/>
        <p:txBody>
          <a:bodyPr/>
          <a:lstStyle/>
          <a:p>
            <a:r>
              <a:rPr lang="en-US" smtClean="0"/>
              <a:t>Shigley’s Mechanical Engineering Design</a:t>
            </a:r>
            <a:endParaRPr lang="en-US" dirty="0"/>
          </a:p>
        </p:txBody>
      </p:sp>
      <p:grpSp>
        <p:nvGrpSpPr>
          <p:cNvPr id="4" name="Group 3"/>
          <p:cNvGrpSpPr/>
          <p:nvPr/>
        </p:nvGrpSpPr>
        <p:grpSpPr>
          <a:xfrm>
            <a:off x="1327562" y="762000"/>
            <a:ext cx="6521038" cy="5867400"/>
            <a:chOff x="1327562" y="838200"/>
            <a:chExt cx="6521038" cy="5867400"/>
          </a:xfrm>
        </p:grpSpPr>
        <p:pic>
          <p:nvPicPr>
            <p:cNvPr id="7" name="Picture 6" descr="Ex 9.2(5).jpg"/>
            <p:cNvPicPr>
              <a:picLocks noChangeAspect="1"/>
            </p:cNvPicPr>
            <p:nvPr/>
          </p:nvPicPr>
          <p:blipFill rotWithShape="1">
            <a:blip r:embed="rId2" cstate="print"/>
            <a:srcRect t="8492" r="1155"/>
            <a:stretch/>
          </p:blipFill>
          <p:spPr>
            <a:xfrm>
              <a:off x="1327562" y="5316466"/>
              <a:ext cx="6521038" cy="1389134"/>
            </a:xfrm>
            <a:prstGeom prst="rect">
              <a:avLst/>
            </a:prstGeom>
          </p:spPr>
        </p:pic>
        <p:pic>
          <p:nvPicPr>
            <p:cNvPr id="6" name="Picture 5" descr="Ex 9.2(5).jpg"/>
            <p:cNvPicPr>
              <a:picLocks noChangeAspect="1"/>
            </p:cNvPicPr>
            <p:nvPr/>
          </p:nvPicPr>
          <p:blipFill rotWithShape="1">
            <a:blip r:embed="rId2" cstate="print"/>
            <a:srcRect t="8492" r="1155"/>
            <a:stretch/>
          </p:blipFill>
          <p:spPr>
            <a:xfrm>
              <a:off x="1327562" y="5316466"/>
              <a:ext cx="6521038" cy="1389134"/>
            </a:xfrm>
            <a:prstGeom prst="rect">
              <a:avLst/>
            </a:prstGeom>
          </p:spPr>
        </p:pic>
        <p:pic>
          <p:nvPicPr>
            <p:cNvPr id="5" name="Picture 4" descr="Ex 9.2(4).jpg"/>
            <p:cNvPicPr>
              <a:picLocks noChangeAspect="1"/>
            </p:cNvPicPr>
            <p:nvPr/>
          </p:nvPicPr>
          <p:blipFill rotWithShape="1">
            <a:blip r:embed="rId3" cstate="print"/>
            <a:srcRect b="2773"/>
            <a:stretch/>
          </p:blipFill>
          <p:spPr>
            <a:xfrm>
              <a:off x="1327562" y="838200"/>
              <a:ext cx="6521038" cy="4519283"/>
            </a:xfrm>
            <a:prstGeom prst="rect">
              <a:avLst/>
            </a:prstGeom>
          </p:spPr>
        </p:pic>
      </p:gr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10–3</a:t>
            </a:r>
            <a:endParaRPr lang="en-US" dirty="0"/>
          </a:p>
        </p:txBody>
      </p:sp>
      <p:sp>
        <p:nvSpPr>
          <p:cNvPr id="3" name="Footer Placeholder 2"/>
          <p:cNvSpPr>
            <a:spLocks noGrp="1"/>
          </p:cNvSpPr>
          <p:nvPr>
            <p:ph type="ftr" sz="quarter" idx="11"/>
          </p:nvPr>
        </p:nvSpPr>
        <p:spPr/>
        <p:txBody>
          <a:bodyPr/>
          <a:lstStyle/>
          <a:p>
            <a:r>
              <a:rPr lang="en-US" smtClean="0"/>
              <a:t>Shigley’s Mechanical Engineering Design</a:t>
            </a:r>
            <a:endParaRPr lang="en-US" dirty="0"/>
          </a:p>
        </p:txBody>
      </p:sp>
      <p:pic>
        <p:nvPicPr>
          <p:cNvPr id="7" name="Picture 6" descr="Ex 9.3.jpg"/>
          <p:cNvPicPr>
            <a:picLocks noChangeAspect="1"/>
          </p:cNvPicPr>
          <p:nvPr/>
        </p:nvPicPr>
        <p:blipFill>
          <a:blip r:embed="rId2" cstate="print"/>
          <a:stretch>
            <a:fillRect/>
          </a:stretch>
        </p:blipFill>
        <p:spPr>
          <a:xfrm>
            <a:off x="593500" y="760926"/>
            <a:ext cx="8254286" cy="3672059"/>
          </a:xfrm>
          <a:prstGeom prst="rect">
            <a:avLst/>
          </a:prstGeom>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Helical Spring</a:t>
            </a:r>
            <a:endParaRPr lang="en-US" dirty="0"/>
          </a:p>
        </p:txBody>
      </p:sp>
      <p:sp>
        <p:nvSpPr>
          <p:cNvPr id="3" name="Content Placeholder 2"/>
          <p:cNvSpPr>
            <a:spLocks noGrp="1"/>
          </p:cNvSpPr>
          <p:nvPr>
            <p:ph idx="1"/>
          </p:nvPr>
        </p:nvSpPr>
        <p:spPr>
          <a:xfrm>
            <a:off x="381000" y="838200"/>
            <a:ext cx="8534400" cy="5562600"/>
          </a:xfrm>
        </p:spPr>
        <p:txBody>
          <a:bodyPr/>
          <a:lstStyle/>
          <a:p>
            <a:r>
              <a:rPr lang="en-US" dirty="0" smtClean="0"/>
              <a:t>Helical coil spring with round wire </a:t>
            </a:r>
          </a:p>
          <a:p>
            <a:r>
              <a:rPr lang="en-US" dirty="0" smtClean="0"/>
              <a:t>Equilibrium forces at cut section anywhere in the body of the spring indicates direct shear and torsion</a:t>
            </a:r>
            <a:endParaRPr lang="en-US" dirty="0"/>
          </a:p>
        </p:txBody>
      </p:sp>
      <p:pic>
        <p:nvPicPr>
          <p:cNvPr id="5" name="Picture 6" descr="bud29281_1001"/>
          <p:cNvPicPr>
            <a:picLocks noChangeAspect="1" noChangeArrowheads="1"/>
          </p:cNvPicPr>
          <p:nvPr/>
        </p:nvPicPr>
        <p:blipFill>
          <a:blip r:embed="rId3" cstate="print"/>
          <a:srcRect t="5699"/>
          <a:stretch>
            <a:fillRect/>
          </a:stretch>
        </p:blipFill>
        <p:spPr bwMode="auto">
          <a:xfrm>
            <a:off x="1295400" y="2131947"/>
            <a:ext cx="6096000" cy="4726053"/>
          </a:xfrm>
          <a:prstGeom prst="rect">
            <a:avLst/>
          </a:prstGeom>
          <a:noFill/>
        </p:spPr>
      </p:pic>
      <p:sp>
        <p:nvSpPr>
          <p:cNvPr id="4" name="Footer Placeholder 3"/>
          <p:cNvSpPr>
            <a:spLocks noGrp="1"/>
          </p:cNvSpPr>
          <p:nvPr>
            <p:ph type="ftr" sz="quarter" idx="11"/>
          </p:nvPr>
        </p:nvSpPr>
        <p:spPr/>
        <p:txBody>
          <a:bodyPr/>
          <a:lstStyle/>
          <a:p>
            <a:r>
              <a:rPr lang="en-US" dirty="0" err="1" smtClean="0"/>
              <a:t>Shigley’s</a:t>
            </a:r>
            <a:r>
              <a:rPr lang="en-US" dirty="0" smtClean="0"/>
              <a:t> Mechanical Engineering Design</a:t>
            </a:r>
            <a:endParaRPr lang="en-US" dirty="0"/>
          </a:p>
        </p:txBody>
      </p:sp>
      <p:sp>
        <p:nvSpPr>
          <p:cNvPr id="6" name="TextBox 5"/>
          <p:cNvSpPr txBox="1"/>
          <p:nvPr/>
        </p:nvSpPr>
        <p:spPr>
          <a:xfrm>
            <a:off x="3886200" y="6457890"/>
            <a:ext cx="1371600" cy="400110"/>
          </a:xfrm>
          <a:prstGeom prst="rect">
            <a:avLst/>
          </a:prstGeom>
          <a:noFill/>
        </p:spPr>
        <p:txBody>
          <a:bodyPr wrap="square" rtlCol="0">
            <a:spAutoFit/>
          </a:bodyPr>
          <a:lstStyle/>
          <a:p>
            <a:r>
              <a:rPr lang="en-US" sz="2000" dirty="0" smtClean="0"/>
              <a:t>Fig. 10–1</a:t>
            </a: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10–3</a:t>
            </a:r>
            <a:endParaRPr lang="en-US" dirty="0"/>
          </a:p>
        </p:txBody>
      </p:sp>
      <p:sp>
        <p:nvSpPr>
          <p:cNvPr id="3" name="Footer Placeholder 2"/>
          <p:cNvSpPr>
            <a:spLocks noGrp="1"/>
          </p:cNvSpPr>
          <p:nvPr>
            <p:ph type="ftr" sz="quarter" idx="11"/>
          </p:nvPr>
        </p:nvSpPr>
        <p:spPr/>
        <p:txBody>
          <a:bodyPr/>
          <a:lstStyle/>
          <a:p>
            <a:r>
              <a:rPr lang="en-US" smtClean="0"/>
              <a:t>Shigley’s Mechanical Engineering Design</a:t>
            </a:r>
            <a:endParaRPr lang="en-US" dirty="0"/>
          </a:p>
        </p:txBody>
      </p:sp>
      <p:pic>
        <p:nvPicPr>
          <p:cNvPr id="5" name="Picture 4" descr="Ex 9.3(1).jpg"/>
          <p:cNvPicPr>
            <a:picLocks noChangeAspect="1"/>
          </p:cNvPicPr>
          <p:nvPr/>
        </p:nvPicPr>
        <p:blipFill>
          <a:blip r:embed="rId2" cstate="print"/>
          <a:stretch>
            <a:fillRect/>
          </a:stretch>
        </p:blipFill>
        <p:spPr>
          <a:xfrm>
            <a:off x="609600" y="761999"/>
            <a:ext cx="8238186" cy="3891625"/>
          </a:xfrm>
          <a:prstGeom prst="rect">
            <a:avLst/>
          </a:prstGeom>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10–3</a:t>
            </a:r>
            <a:endParaRPr lang="en-US" dirty="0"/>
          </a:p>
        </p:txBody>
      </p:sp>
      <p:sp>
        <p:nvSpPr>
          <p:cNvPr id="3" name="Footer Placeholder 2"/>
          <p:cNvSpPr>
            <a:spLocks noGrp="1"/>
          </p:cNvSpPr>
          <p:nvPr>
            <p:ph type="ftr" sz="quarter" idx="11"/>
          </p:nvPr>
        </p:nvSpPr>
        <p:spPr/>
        <p:txBody>
          <a:bodyPr/>
          <a:lstStyle/>
          <a:p>
            <a:r>
              <a:rPr lang="en-US" smtClean="0"/>
              <a:t>Shigley’s Mechanical Engineering Design</a:t>
            </a:r>
            <a:endParaRPr lang="en-US" dirty="0"/>
          </a:p>
        </p:txBody>
      </p:sp>
      <p:pic>
        <p:nvPicPr>
          <p:cNvPr id="5" name="Picture 4" descr="Ex 9.3(2).jpg"/>
          <p:cNvPicPr>
            <a:picLocks noChangeAspect="1"/>
          </p:cNvPicPr>
          <p:nvPr/>
        </p:nvPicPr>
        <p:blipFill>
          <a:blip r:embed="rId2" cstate="print"/>
          <a:stretch>
            <a:fillRect/>
          </a:stretch>
        </p:blipFill>
        <p:spPr>
          <a:xfrm>
            <a:off x="1143000" y="786684"/>
            <a:ext cx="6951269" cy="4915814"/>
          </a:xfrm>
          <a:prstGeom prst="rect">
            <a:avLst/>
          </a:prstGeom>
        </p:spPr>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10–3</a:t>
            </a:r>
            <a:endParaRPr lang="en-US" dirty="0"/>
          </a:p>
        </p:txBody>
      </p:sp>
      <p:sp>
        <p:nvSpPr>
          <p:cNvPr id="3" name="Footer Placeholder 2"/>
          <p:cNvSpPr>
            <a:spLocks noGrp="1"/>
          </p:cNvSpPr>
          <p:nvPr>
            <p:ph type="ftr" sz="quarter" idx="11"/>
          </p:nvPr>
        </p:nvSpPr>
        <p:spPr/>
        <p:txBody>
          <a:bodyPr/>
          <a:lstStyle/>
          <a:p>
            <a:r>
              <a:rPr lang="en-US" smtClean="0"/>
              <a:t>Shigley’s Mechanical Engineering Design</a:t>
            </a:r>
            <a:endParaRPr lang="en-US" dirty="0"/>
          </a:p>
        </p:txBody>
      </p:sp>
      <p:pic>
        <p:nvPicPr>
          <p:cNvPr id="5" name="Picture 4" descr="Ex 9.3(3).jpg"/>
          <p:cNvPicPr>
            <a:picLocks noChangeAspect="1"/>
          </p:cNvPicPr>
          <p:nvPr/>
        </p:nvPicPr>
        <p:blipFill>
          <a:blip r:embed="rId2" cstate="print"/>
          <a:stretch>
            <a:fillRect/>
          </a:stretch>
        </p:blipFill>
        <p:spPr>
          <a:xfrm>
            <a:off x="1828800" y="762000"/>
            <a:ext cx="5765442" cy="5860036"/>
          </a:xfrm>
          <a:prstGeom prst="rect">
            <a:avLst/>
          </a:prstGeom>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10–3</a:t>
            </a:r>
            <a:endParaRPr lang="en-US" dirty="0"/>
          </a:p>
        </p:txBody>
      </p:sp>
      <p:sp>
        <p:nvSpPr>
          <p:cNvPr id="3" name="Footer Placeholder 2"/>
          <p:cNvSpPr>
            <a:spLocks noGrp="1"/>
          </p:cNvSpPr>
          <p:nvPr>
            <p:ph type="ftr" sz="quarter" idx="11"/>
          </p:nvPr>
        </p:nvSpPr>
        <p:spPr/>
        <p:txBody>
          <a:bodyPr/>
          <a:lstStyle/>
          <a:p>
            <a:r>
              <a:rPr lang="en-US" smtClean="0"/>
              <a:t>Shigley’s Mechanical Engineering Design</a:t>
            </a:r>
            <a:endParaRPr lang="en-US" dirty="0"/>
          </a:p>
        </p:txBody>
      </p:sp>
      <p:pic>
        <p:nvPicPr>
          <p:cNvPr id="5" name="Picture 4" descr="Ex 9.3(4).jpg"/>
          <p:cNvPicPr>
            <a:picLocks noChangeAspect="1"/>
          </p:cNvPicPr>
          <p:nvPr/>
        </p:nvPicPr>
        <p:blipFill>
          <a:blip r:embed="rId2" cstate="print"/>
          <a:stretch>
            <a:fillRect/>
          </a:stretch>
        </p:blipFill>
        <p:spPr>
          <a:xfrm>
            <a:off x="1219200" y="762000"/>
            <a:ext cx="6724235" cy="2438400"/>
          </a:xfrm>
          <a:prstGeom prst="rect">
            <a:avLst/>
          </a:prstGeom>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Critical Frequency of Helical Springs</a:t>
            </a:r>
            <a:endParaRPr lang="en-US" dirty="0"/>
          </a:p>
        </p:txBody>
      </p:sp>
      <p:sp>
        <p:nvSpPr>
          <p:cNvPr id="3" name="Content Placeholder 2"/>
          <p:cNvSpPr>
            <a:spLocks noGrp="1"/>
          </p:cNvSpPr>
          <p:nvPr>
            <p:ph idx="1"/>
          </p:nvPr>
        </p:nvSpPr>
        <p:spPr>
          <a:xfrm>
            <a:off x="381000" y="762000"/>
            <a:ext cx="3886200" cy="6096000"/>
          </a:xfrm>
        </p:spPr>
        <p:txBody>
          <a:bodyPr>
            <a:normAutofit/>
          </a:bodyPr>
          <a:lstStyle/>
          <a:p>
            <a:r>
              <a:rPr lang="en-US" dirty="0" smtClean="0"/>
              <a:t>When one end of a spring is displaced rapidly, a wave called a </a:t>
            </a:r>
            <a:r>
              <a:rPr lang="en-US" i="1" dirty="0" smtClean="0"/>
              <a:t>spring surge</a:t>
            </a:r>
            <a:r>
              <a:rPr lang="en-US" dirty="0" smtClean="0"/>
              <a:t> travels down the spring.</a:t>
            </a:r>
          </a:p>
          <a:p>
            <a:r>
              <a:rPr lang="en-US" dirty="0" smtClean="0"/>
              <a:t>If the other end is fixed, the wave can reflect back.</a:t>
            </a:r>
          </a:p>
          <a:p>
            <a:r>
              <a:rPr lang="en-US" dirty="0" smtClean="0"/>
              <a:t>If the wave frequency is near the natural frequency of the spring, resonance may occur resulting in extremely high stresses.</a:t>
            </a:r>
          </a:p>
          <a:p>
            <a:r>
              <a:rPr lang="en-US" dirty="0" smtClean="0"/>
              <a:t>Catastrophic failure may occur, as shown in this valve-spring from an over-revved engine.</a:t>
            </a:r>
            <a:endParaRPr lang="en-US" dirty="0"/>
          </a:p>
        </p:txBody>
      </p:sp>
      <p:sp>
        <p:nvSpPr>
          <p:cNvPr id="4" name="Footer Placeholder 3"/>
          <p:cNvSpPr>
            <a:spLocks noGrp="1"/>
          </p:cNvSpPr>
          <p:nvPr>
            <p:ph type="ftr" sz="quarter" idx="11"/>
          </p:nvPr>
        </p:nvSpPr>
        <p:spPr/>
        <p:txBody>
          <a:bodyPr/>
          <a:lstStyle/>
          <a:p>
            <a:r>
              <a:rPr lang="en-US" smtClean="0"/>
              <a:t>Shigley’s Mechanical Engineering Design</a:t>
            </a:r>
            <a:endParaRPr lang="en-US" dirty="0"/>
          </a:p>
        </p:txBody>
      </p:sp>
      <p:sp>
        <p:nvSpPr>
          <p:cNvPr id="7" name="TextBox 6"/>
          <p:cNvSpPr txBox="1"/>
          <p:nvPr/>
        </p:nvSpPr>
        <p:spPr>
          <a:xfrm>
            <a:off x="5943600" y="5257800"/>
            <a:ext cx="1371600" cy="400110"/>
          </a:xfrm>
          <a:prstGeom prst="rect">
            <a:avLst/>
          </a:prstGeom>
          <a:noFill/>
        </p:spPr>
        <p:txBody>
          <a:bodyPr wrap="square" rtlCol="0">
            <a:spAutoFit/>
          </a:bodyPr>
          <a:lstStyle/>
          <a:p>
            <a:r>
              <a:rPr lang="en-US" sz="2000" dirty="0" smtClean="0"/>
              <a:t>Fig. 10–4</a:t>
            </a:r>
          </a:p>
        </p:txBody>
      </p:sp>
      <p:pic>
        <p:nvPicPr>
          <p:cNvPr id="5" name="圖片 4"/>
          <p:cNvPicPr>
            <a:picLocks noChangeAspect="1"/>
          </p:cNvPicPr>
          <p:nvPr/>
        </p:nvPicPr>
        <p:blipFill>
          <a:blip r:embed="rId2"/>
          <a:stretch>
            <a:fillRect/>
          </a:stretch>
        </p:blipFill>
        <p:spPr>
          <a:xfrm>
            <a:off x="4724400" y="1541687"/>
            <a:ext cx="3517697" cy="3353091"/>
          </a:xfrm>
          <a:prstGeom prst="rect">
            <a:avLst/>
          </a:prstGeom>
        </p:spPr>
      </p:pic>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Critical Frequency of Helical Springs</a:t>
            </a:r>
            <a:endParaRPr lang="en-US" dirty="0"/>
          </a:p>
        </p:txBody>
      </p:sp>
      <p:sp>
        <p:nvSpPr>
          <p:cNvPr id="3" name="Content Placeholder 2"/>
          <p:cNvSpPr>
            <a:spLocks noGrp="1"/>
          </p:cNvSpPr>
          <p:nvPr>
            <p:ph idx="1"/>
          </p:nvPr>
        </p:nvSpPr>
        <p:spPr>
          <a:xfrm>
            <a:off x="381000" y="762000"/>
            <a:ext cx="8763000" cy="5867400"/>
          </a:xfrm>
        </p:spPr>
        <p:txBody>
          <a:bodyPr>
            <a:normAutofit/>
          </a:bodyPr>
          <a:lstStyle/>
          <a:p>
            <a:r>
              <a:rPr lang="en-US" dirty="0" smtClean="0"/>
              <a:t>The governing equation is the wave equation</a:t>
            </a:r>
            <a:endParaRPr lang="en-US" dirty="0"/>
          </a:p>
        </p:txBody>
      </p:sp>
      <p:sp>
        <p:nvSpPr>
          <p:cNvPr id="4" name="Footer Placeholder 3"/>
          <p:cNvSpPr>
            <a:spLocks noGrp="1"/>
          </p:cNvSpPr>
          <p:nvPr>
            <p:ph type="ftr" sz="quarter" idx="11"/>
          </p:nvPr>
        </p:nvSpPr>
        <p:spPr/>
        <p:txBody>
          <a:bodyPr/>
          <a:lstStyle/>
          <a:p>
            <a:r>
              <a:rPr lang="en-US" smtClean="0"/>
              <a:t>Shigley’s Mechanical Engineering Design</a:t>
            </a:r>
            <a:endParaRPr lang="en-US" dirty="0"/>
          </a:p>
        </p:txBody>
      </p:sp>
      <p:pic>
        <p:nvPicPr>
          <p:cNvPr id="32770" name="Picture 2"/>
          <p:cNvPicPr>
            <a:picLocks noChangeAspect="1" noChangeArrowheads="1"/>
          </p:cNvPicPr>
          <p:nvPr/>
        </p:nvPicPr>
        <p:blipFill>
          <a:blip r:embed="rId2" cstate="print"/>
          <a:srcRect/>
          <a:stretch>
            <a:fillRect/>
          </a:stretch>
        </p:blipFill>
        <p:spPr bwMode="auto">
          <a:xfrm>
            <a:off x="2438400" y="1143000"/>
            <a:ext cx="6172200" cy="857250"/>
          </a:xfrm>
          <a:prstGeom prst="rect">
            <a:avLst/>
          </a:prstGeom>
          <a:noFill/>
          <a:ln w="9525">
            <a:noFill/>
            <a:miter lim="800000"/>
            <a:headEnd/>
            <a:tailEnd/>
          </a:ln>
        </p:spPr>
      </p:pic>
      <p:pic>
        <p:nvPicPr>
          <p:cNvPr id="1638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200" y="2286000"/>
            <a:ext cx="6076950" cy="2533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Critical Frequency of Helical Springs</a:t>
            </a:r>
            <a:endParaRPr lang="en-US" dirty="0"/>
          </a:p>
        </p:txBody>
      </p:sp>
      <p:sp>
        <p:nvSpPr>
          <p:cNvPr id="3" name="Content Placeholder 2"/>
          <p:cNvSpPr>
            <a:spLocks noGrp="1"/>
          </p:cNvSpPr>
          <p:nvPr>
            <p:ph idx="1"/>
          </p:nvPr>
        </p:nvSpPr>
        <p:spPr>
          <a:xfrm>
            <a:off x="381000" y="762000"/>
            <a:ext cx="8686800" cy="5638800"/>
          </a:xfrm>
        </p:spPr>
        <p:txBody>
          <a:bodyPr>
            <a:normAutofit/>
          </a:bodyPr>
          <a:lstStyle/>
          <a:p>
            <a:r>
              <a:rPr lang="en-US" dirty="0" smtClean="0"/>
              <a:t>The solution to this equation is harmonic and depends on the given physical properties as well as the end conditions.</a:t>
            </a:r>
          </a:p>
          <a:p>
            <a:r>
              <a:rPr lang="en-US" dirty="0" smtClean="0"/>
              <a:t>The harmonic, natural, frequencies for a spring placed between two flat and parallel plates, in radians per second, are</a:t>
            </a:r>
          </a:p>
          <a:p>
            <a:endParaRPr lang="en-US" dirty="0" smtClean="0"/>
          </a:p>
          <a:p>
            <a:endParaRPr lang="en-US" dirty="0" smtClean="0"/>
          </a:p>
          <a:p>
            <a:r>
              <a:rPr lang="en-US" dirty="0" smtClean="0"/>
              <a:t>In cycles per second, or hertz,</a:t>
            </a:r>
          </a:p>
          <a:p>
            <a:endParaRPr lang="en-US" dirty="0" smtClean="0"/>
          </a:p>
          <a:p>
            <a:endParaRPr lang="en-US" dirty="0" smtClean="0"/>
          </a:p>
          <a:p>
            <a:r>
              <a:rPr lang="en-US" dirty="0" smtClean="0"/>
              <a:t>With one end against a flat plate and the other end free,</a:t>
            </a:r>
            <a:endParaRPr lang="en-US" dirty="0"/>
          </a:p>
        </p:txBody>
      </p:sp>
      <p:sp>
        <p:nvSpPr>
          <p:cNvPr id="4" name="Footer Placeholder 3"/>
          <p:cNvSpPr>
            <a:spLocks noGrp="1"/>
          </p:cNvSpPr>
          <p:nvPr>
            <p:ph type="ftr" sz="quarter" idx="11"/>
          </p:nvPr>
        </p:nvSpPr>
        <p:spPr/>
        <p:txBody>
          <a:bodyPr/>
          <a:lstStyle/>
          <a:p>
            <a:r>
              <a:rPr lang="en-US" smtClean="0"/>
              <a:t>Shigley’s Mechanical Engineering Design</a:t>
            </a:r>
            <a:endParaRPr lang="en-US" dirty="0"/>
          </a:p>
        </p:txBody>
      </p:sp>
      <p:pic>
        <p:nvPicPr>
          <p:cNvPr id="33795" name="Picture 3"/>
          <p:cNvPicPr>
            <a:picLocks noChangeAspect="1" noChangeArrowheads="1"/>
          </p:cNvPicPr>
          <p:nvPr/>
        </p:nvPicPr>
        <p:blipFill>
          <a:blip r:embed="rId2" cstate="print"/>
          <a:srcRect/>
          <a:stretch>
            <a:fillRect/>
          </a:stretch>
        </p:blipFill>
        <p:spPr bwMode="auto">
          <a:xfrm>
            <a:off x="2590800" y="2362200"/>
            <a:ext cx="4162425" cy="771525"/>
          </a:xfrm>
          <a:prstGeom prst="rect">
            <a:avLst/>
          </a:prstGeom>
          <a:noFill/>
          <a:ln w="9525">
            <a:noFill/>
            <a:miter lim="800000"/>
            <a:headEnd/>
            <a:tailEnd/>
          </a:ln>
        </p:spPr>
      </p:pic>
      <p:pic>
        <p:nvPicPr>
          <p:cNvPr id="9" name="Picture 2"/>
          <p:cNvPicPr>
            <a:picLocks noChangeAspect="1" noChangeArrowheads="1"/>
          </p:cNvPicPr>
          <p:nvPr/>
        </p:nvPicPr>
        <p:blipFill>
          <a:blip r:embed="rId3" cstate="print"/>
          <a:srcRect/>
          <a:stretch>
            <a:fillRect/>
          </a:stretch>
        </p:blipFill>
        <p:spPr bwMode="auto">
          <a:xfrm>
            <a:off x="2590800" y="3657600"/>
            <a:ext cx="5191125" cy="762000"/>
          </a:xfrm>
          <a:prstGeom prst="rect">
            <a:avLst/>
          </a:prstGeom>
          <a:noFill/>
          <a:ln w="9525">
            <a:noFill/>
            <a:miter lim="800000"/>
            <a:headEnd/>
            <a:tailEnd/>
          </a:ln>
          <a:effectLst/>
        </p:spPr>
      </p:pic>
      <p:pic>
        <p:nvPicPr>
          <p:cNvPr id="10" name="Picture 3"/>
          <p:cNvPicPr>
            <a:picLocks noChangeAspect="1" noChangeArrowheads="1"/>
          </p:cNvPicPr>
          <p:nvPr/>
        </p:nvPicPr>
        <p:blipFill>
          <a:blip r:embed="rId4" cstate="print"/>
          <a:srcRect/>
          <a:stretch>
            <a:fillRect/>
          </a:stretch>
        </p:blipFill>
        <p:spPr bwMode="auto">
          <a:xfrm>
            <a:off x="2590800" y="5181600"/>
            <a:ext cx="5162550" cy="7239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Critical Frequency of Helical Springs</a:t>
            </a:r>
            <a:endParaRPr lang="en-US" dirty="0"/>
          </a:p>
        </p:txBody>
      </p:sp>
      <p:sp>
        <p:nvSpPr>
          <p:cNvPr id="3" name="Content Placeholder 2"/>
          <p:cNvSpPr>
            <a:spLocks noGrp="1"/>
          </p:cNvSpPr>
          <p:nvPr>
            <p:ph idx="1"/>
          </p:nvPr>
        </p:nvSpPr>
        <p:spPr>
          <a:xfrm>
            <a:off x="381000" y="762000"/>
            <a:ext cx="8610600" cy="5638800"/>
          </a:xfrm>
        </p:spPr>
        <p:txBody>
          <a:bodyPr/>
          <a:lstStyle/>
          <a:p>
            <a:r>
              <a:rPr lang="en-US" dirty="0" smtClean="0"/>
              <a:t>The weight of a helical spring is</a:t>
            </a:r>
          </a:p>
          <a:p>
            <a:endParaRPr lang="en-US" dirty="0" smtClean="0"/>
          </a:p>
          <a:p>
            <a:endParaRPr lang="en-US" dirty="0" smtClean="0"/>
          </a:p>
          <a:p>
            <a:r>
              <a:rPr lang="en-US" dirty="0" smtClean="0"/>
              <a:t>The fundamental critical frequency should be greater than 15 to 20 times the frequency of the force or motion of the spring.</a:t>
            </a:r>
          </a:p>
          <a:p>
            <a:r>
              <a:rPr lang="en-US" dirty="0" smtClean="0"/>
              <a:t>If necessary, redesign the spring to increase </a:t>
            </a:r>
            <a:r>
              <a:rPr lang="en-US" i="1" dirty="0" smtClean="0"/>
              <a:t>k</a:t>
            </a:r>
            <a:r>
              <a:rPr lang="en-US" dirty="0" smtClean="0"/>
              <a:t> or decrease </a:t>
            </a:r>
            <a:r>
              <a:rPr lang="en-US" i="1" dirty="0" smtClean="0"/>
              <a:t>W.</a:t>
            </a:r>
            <a:endParaRPr lang="en-US" dirty="0"/>
          </a:p>
        </p:txBody>
      </p:sp>
      <p:sp>
        <p:nvSpPr>
          <p:cNvPr id="4" name="Footer Placeholder 3"/>
          <p:cNvSpPr>
            <a:spLocks noGrp="1"/>
          </p:cNvSpPr>
          <p:nvPr>
            <p:ph type="ftr" sz="quarter" idx="11"/>
          </p:nvPr>
        </p:nvSpPr>
        <p:spPr/>
        <p:txBody>
          <a:bodyPr/>
          <a:lstStyle/>
          <a:p>
            <a:r>
              <a:rPr lang="en-US" smtClean="0"/>
              <a:t>Shigley’s Mechanical Engineering Design</a:t>
            </a:r>
            <a:endParaRPr lang="en-US" dirty="0"/>
          </a:p>
        </p:txBody>
      </p:sp>
      <p:pic>
        <p:nvPicPr>
          <p:cNvPr id="5" name="Picture 4"/>
          <p:cNvPicPr>
            <a:picLocks noChangeAspect="1" noChangeArrowheads="1"/>
          </p:cNvPicPr>
          <p:nvPr/>
        </p:nvPicPr>
        <p:blipFill>
          <a:blip r:embed="rId2" cstate="print"/>
          <a:srcRect/>
          <a:stretch>
            <a:fillRect/>
          </a:stretch>
        </p:blipFill>
        <p:spPr bwMode="auto">
          <a:xfrm>
            <a:off x="1676400" y="1219200"/>
            <a:ext cx="6905625" cy="73342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Fatigue Loading of Helical Compression Springs</a:t>
            </a:r>
            <a:endParaRPr lang="en-US" dirty="0"/>
          </a:p>
        </p:txBody>
      </p:sp>
      <p:sp>
        <p:nvSpPr>
          <p:cNvPr id="3" name="Content Placeholder 2"/>
          <p:cNvSpPr>
            <a:spLocks noGrp="1"/>
          </p:cNvSpPr>
          <p:nvPr>
            <p:ph idx="1"/>
          </p:nvPr>
        </p:nvSpPr>
        <p:spPr>
          <a:xfrm>
            <a:off x="381000" y="762000"/>
            <a:ext cx="8534400" cy="5410200"/>
          </a:xfrm>
        </p:spPr>
        <p:txBody>
          <a:bodyPr/>
          <a:lstStyle/>
          <a:p>
            <a:r>
              <a:rPr lang="en-US" dirty="0" smtClean="0"/>
              <a:t>Zimmerli found that size, material, and tensile strength have no effect on the endurance limits of spring steels in sizes under 3/8 in (10 mm).</a:t>
            </a:r>
          </a:p>
          <a:p>
            <a:r>
              <a:rPr lang="en-US" dirty="0" smtClean="0"/>
              <a:t>Testing found the endurance strength components for infinite life to be</a:t>
            </a:r>
          </a:p>
          <a:p>
            <a:endParaRPr lang="en-US" dirty="0" smtClean="0"/>
          </a:p>
          <a:p>
            <a:endParaRPr lang="en-US" dirty="0" smtClean="0"/>
          </a:p>
          <a:p>
            <a:endParaRPr lang="en-US" dirty="0" smtClean="0"/>
          </a:p>
          <a:p>
            <a:endParaRPr lang="en-US" dirty="0" smtClean="0"/>
          </a:p>
          <a:p>
            <a:endParaRPr lang="en-US" dirty="0" smtClean="0"/>
          </a:p>
          <a:p>
            <a:r>
              <a:rPr lang="en-US" dirty="0" smtClean="0"/>
              <a:t>These constant values are used with Gerber or Goodman failure criteria to find the endurance limit.</a:t>
            </a:r>
            <a:endParaRPr lang="en-US" dirty="0"/>
          </a:p>
        </p:txBody>
      </p:sp>
      <p:sp>
        <p:nvSpPr>
          <p:cNvPr id="4" name="Footer Placeholder 3"/>
          <p:cNvSpPr>
            <a:spLocks noGrp="1"/>
          </p:cNvSpPr>
          <p:nvPr>
            <p:ph type="ftr" sz="quarter" idx="11"/>
          </p:nvPr>
        </p:nvSpPr>
        <p:spPr/>
        <p:txBody>
          <a:bodyPr/>
          <a:lstStyle/>
          <a:p>
            <a:r>
              <a:rPr lang="en-US" smtClean="0"/>
              <a:t>Shigley’s Mechanical Engineering Design</a:t>
            </a:r>
            <a:endParaRPr lang="en-US" dirty="0"/>
          </a:p>
        </p:txBody>
      </p:sp>
      <p:pic>
        <p:nvPicPr>
          <p:cNvPr id="7" name="Picture 6" descr="eqn 1.jpg"/>
          <p:cNvPicPr>
            <a:picLocks noChangeAspect="1"/>
          </p:cNvPicPr>
          <p:nvPr/>
        </p:nvPicPr>
        <p:blipFill>
          <a:blip r:embed="rId2" cstate="print"/>
          <a:stretch>
            <a:fillRect/>
          </a:stretch>
        </p:blipFill>
        <p:spPr>
          <a:xfrm>
            <a:off x="990600" y="3047999"/>
            <a:ext cx="5181600" cy="1363035"/>
          </a:xfrm>
          <a:prstGeom prst="rect">
            <a:avLst/>
          </a:prstGeom>
        </p:spPr>
      </p:pic>
      <p:pic>
        <p:nvPicPr>
          <p:cNvPr id="8" name="Picture 7" descr="no.jpg"/>
          <p:cNvPicPr>
            <a:picLocks noChangeAspect="1"/>
          </p:cNvPicPr>
          <p:nvPr/>
        </p:nvPicPr>
        <p:blipFill>
          <a:blip r:embed="rId3" cstate="print"/>
          <a:stretch>
            <a:fillRect/>
          </a:stretch>
        </p:blipFill>
        <p:spPr>
          <a:xfrm>
            <a:off x="7391400" y="3200400"/>
            <a:ext cx="860612" cy="1219200"/>
          </a:xfrm>
          <a:prstGeom prst="rect">
            <a:avLst/>
          </a:prstGeom>
        </p:spPr>
      </p:pic>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Fatigue Loading of Helical Compression Springs</a:t>
            </a:r>
            <a:endParaRPr lang="en-US" dirty="0"/>
          </a:p>
        </p:txBody>
      </p:sp>
      <p:sp>
        <p:nvSpPr>
          <p:cNvPr id="3" name="Content Placeholder 2"/>
          <p:cNvSpPr>
            <a:spLocks noGrp="1"/>
          </p:cNvSpPr>
          <p:nvPr>
            <p:ph idx="1"/>
          </p:nvPr>
        </p:nvSpPr>
        <p:spPr>
          <a:xfrm>
            <a:off x="381000" y="762000"/>
            <a:ext cx="8610600" cy="5638800"/>
          </a:xfrm>
        </p:spPr>
        <p:txBody>
          <a:bodyPr/>
          <a:lstStyle/>
          <a:p>
            <a:r>
              <a:rPr lang="en-US" dirty="0" smtClean="0"/>
              <a:t>For example, with an unpeened spring with </a:t>
            </a:r>
            <a:r>
              <a:rPr lang="en-US" i="1" dirty="0" smtClean="0"/>
              <a:t>S</a:t>
            </a:r>
            <a:r>
              <a:rPr lang="en-US" i="1" baseline="-25000" dirty="0" smtClean="0"/>
              <a:t>su</a:t>
            </a:r>
            <a:r>
              <a:rPr lang="en-US" dirty="0" smtClean="0"/>
              <a:t> = 1480 MPa, the Gerber ordinate intercept for shear, from Eq. (</a:t>
            </a:r>
            <a:r>
              <a:rPr lang="en-US" dirty="0"/>
              <a:t>6–42</a:t>
            </a:r>
            <a:r>
              <a:rPr lang="en-US" dirty="0" smtClean="0"/>
              <a:t>), is</a:t>
            </a:r>
          </a:p>
          <a:p>
            <a:endParaRPr lang="en-US" dirty="0" smtClean="0"/>
          </a:p>
          <a:p>
            <a:endParaRPr lang="en-US" dirty="0" smtClean="0"/>
          </a:p>
          <a:p>
            <a:endParaRPr lang="en-US" dirty="0" smtClean="0"/>
          </a:p>
          <a:p>
            <a:r>
              <a:rPr lang="en-US" dirty="0" smtClean="0"/>
              <a:t>For the Goodman criterion, it would be </a:t>
            </a:r>
            <a:r>
              <a:rPr lang="en-US" i="1" dirty="0" smtClean="0"/>
              <a:t>S</a:t>
            </a:r>
            <a:r>
              <a:rPr lang="en-US" i="1" baseline="-25000" dirty="0" smtClean="0"/>
              <a:t>se</a:t>
            </a:r>
            <a:r>
              <a:rPr lang="en-US" dirty="0" smtClean="0"/>
              <a:t> = 331.1 MPa.</a:t>
            </a:r>
          </a:p>
          <a:p>
            <a:r>
              <a:rPr lang="en-US" dirty="0" smtClean="0"/>
              <a:t>Each possible wire size would change the endurance limit since </a:t>
            </a:r>
            <a:r>
              <a:rPr lang="en-US" i="1" dirty="0" smtClean="0"/>
              <a:t>S</a:t>
            </a:r>
            <a:r>
              <a:rPr lang="en-US" i="1" baseline="-25000" dirty="0" smtClean="0"/>
              <a:t>su</a:t>
            </a:r>
            <a:r>
              <a:rPr lang="en-US" dirty="0" smtClean="0"/>
              <a:t> is a function of wire size.</a:t>
            </a:r>
            <a:endParaRPr lang="en-US" dirty="0"/>
          </a:p>
        </p:txBody>
      </p:sp>
      <p:sp>
        <p:nvSpPr>
          <p:cNvPr id="4" name="Footer Placeholder 3"/>
          <p:cNvSpPr>
            <a:spLocks noGrp="1"/>
          </p:cNvSpPr>
          <p:nvPr>
            <p:ph type="ftr" sz="quarter" idx="11"/>
          </p:nvPr>
        </p:nvSpPr>
        <p:spPr/>
        <p:txBody>
          <a:bodyPr/>
          <a:lstStyle/>
          <a:p>
            <a:r>
              <a:rPr lang="en-US" smtClean="0"/>
              <a:t>Shigley’s Mechanical Engineering Design</a:t>
            </a:r>
            <a:endParaRPr lang="en-US" dirty="0"/>
          </a:p>
        </p:txBody>
      </p:sp>
      <p:pic>
        <p:nvPicPr>
          <p:cNvPr id="6" name="Picture 5" descr="un no eqn.jpg"/>
          <p:cNvPicPr>
            <a:picLocks noChangeAspect="1"/>
          </p:cNvPicPr>
          <p:nvPr/>
        </p:nvPicPr>
        <p:blipFill>
          <a:blip r:embed="rId2" cstate="print"/>
          <a:stretch>
            <a:fillRect/>
          </a:stretch>
        </p:blipFill>
        <p:spPr>
          <a:xfrm>
            <a:off x="2590799" y="1752599"/>
            <a:ext cx="4296371" cy="914401"/>
          </a:xfrm>
          <a:prstGeom prst="rect">
            <a:avLst/>
          </a:prstGeom>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Stresses in Helical Springs</a:t>
            </a:r>
            <a:endParaRPr lang="en-US" dirty="0"/>
          </a:p>
        </p:txBody>
      </p:sp>
      <p:sp>
        <p:nvSpPr>
          <p:cNvPr id="3" name="Content Placeholder 2"/>
          <p:cNvSpPr>
            <a:spLocks noGrp="1"/>
          </p:cNvSpPr>
          <p:nvPr>
            <p:ph idx="1"/>
          </p:nvPr>
        </p:nvSpPr>
        <p:spPr>
          <a:xfrm>
            <a:off x="381000" y="762000"/>
            <a:ext cx="5867400" cy="6019800"/>
          </a:xfrm>
        </p:spPr>
        <p:txBody>
          <a:bodyPr/>
          <a:lstStyle/>
          <a:p>
            <a:r>
              <a:rPr lang="en-US" dirty="0" smtClean="0"/>
              <a:t>Torsional shear and direct shear</a:t>
            </a:r>
          </a:p>
          <a:p>
            <a:r>
              <a:rPr lang="en-US" dirty="0" smtClean="0"/>
              <a:t>Additive (maximum) on inside fiber of cross-section</a:t>
            </a:r>
          </a:p>
          <a:p>
            <a:endParaRPr lang="en-US" dirty="0" smtClean="0"/>
          </a:p>
          <a:p>
            <a:endParaRPr lang="en-US" dirty="0" smtClean="0"/>
          </a:p>
          <a:p>
            <a:r>
              <a:rPr lang="en-US" dirty="0" smtClean="0"/>
              <a:t>Substitute terms</a:t>
            </a:r>
            <a:endParaRPr lang="en-US" dirty="0"/>
          </a:p>
        </p:txBody>
      </p:sp>
      <p:sp>
        <p:nvSpPr>
          <p:cNvPr id="4" name="Footer Placeholder 3"/>
          <p:cNvSpPr>
            <a:spLocks noGrp="1"/>
          </p:cNvSpPr>
          <p:nvPr>
            <p:ph type="ftr" sz="quarter" idx="11"/>
          </p:nvPr>
        </p:nvSpPr>
        <p:spPr/>
        <p:txBody>
          <a:bodyPr/>
          <a:lstStyle/>
          <a:p>
            <a:r>
              <a:rPr lang="en-US" smtClean="0"/>
              <a:t>Shigley’s Mechanical Engineering Design</a:t>
            </a:r>
            <a:endParaRPr lang="en-US" dirty="0"/>
          </a:p>
        </p:txBody>
      </p:sp>
      <p:pic>
        <p:nvPicPr>
          <p:cNvPr id="5" name="Picture 6" descr="bud29281_1001"/>
          <p:cNvPicPr>
            <a:picLocks noChangeAspect="1" noChangeArrowheads="1"/>
          </p:cNvPicPr>
          <p:nvPr/>
        </p:nvPicPr>
        <p:blipFill>
          <a:blip r:embed="rId2" cstate="print"/>
          <a:srcRect l="61475" t="5699" b="37309"/>
          <a:stretch>
            <a:fillRect/>
          </a:stretch>
        </p:blipFill>
        <p:spPr bwMode="auto">
          <a:xfrm>
            <a:off x="6172200" y="762000"/>
            <a:ext cx="2819400" cy="3429000"/>
          </a:xfrm>
          <a:prstGeom prst="rect">
            <a:avLst/>
          </a:prstGeom>
          <a:noFill/>
        </p:spPr>
      </p:pic>
      <p:pic>
        <p:nvPicPr>
          <p:cNvPr id="2051" name="Picture 3"/>
          <p:cNvPicPr>
            <a:picLocks noChangeAspect="1" noChangeArrowheads="1"/>
          </p:cNvPicPr>
          <p:nvPr/>
        </p:nvPicPr>
        <p:blipFill>
          <a:blip r:embed="rId3" cstate="print"/>
          <a:srcRect/>
          <a:stretch>
            <a:fillRect/>
          </a:stretch>
        </p:blipFill>
        <p:spPr bwMode="auto">
          <a:xfrm>
            <a:off x="1524000" y="2057400"/>
            <a:ext cx="2352675" cy="723900"/>
          </a:xfrm>
          <a:prstGeom prst="rect">
            <a:avLst/>
          </a:prstGeom>
          <a:noFill/>
          <a:ln w="9525">
            <a:noFill/>
            <a:miter lim="800000"/>
            <a:headEnd/>
            <a:tailEnd/>
          </a:ln>
        </p:spPr>
      </p:pic>
      <p:pic>
        <p:nvPicPr>
          <p:cNvPr id="8" name="Picture 4"/>
          <p:cNvPicPr>
            <a:picLocks noChangeAspect="1" noChangeArrowheads="1"/>
          </p:cNvPicPr>
          <p:nvPr/>
        </p:nvPicPr>
        <p:blipFill>
          <a:blip r:embed="rId4" cstate="print"/>
          <a:srcRect/>
          <a:stretch>
            <a:fillRect/>
          </a:stretch>
        </p:blipFill>
        <p:spPr bwMode="auto">
          <a:xfrm>
            <a:off x="1524000" y="3429000"/>
            <a:ext cx="4129088" cy="350837"/>
          </a:xfrm>
          <a:prstGeom prst="rect">
            <a:avLst/>
          </a:prstGeom>
          <a:noFill/>
          <a:ln w="9525">
            <a:noFill/>
            <a:miter lim="800000"/>
            <a:headEnd/>
            <a:tailEnd/>
          </a:ln>
        </p:spPr>
      </p:pic>
      <p:pic>
        <p:nvPicPr>
          <p:cNvPr id="9" name="Picture 5"/>
          <p:cNvPicPr>
            <a:picLocks noChangeAspect="1" noChangeArrowheads="1"/>
          </p:cNvPicPr>
          <p:nvPr/>
        </p:nvPicPr>
        <p:blipFill>
          <a:blip r:embed="rId5" cstate="print"/>
          <a:srcRect/>
          <a:stretch>
            <a:fillRect/>
          </a:stretch>
        </p:blipFill>
        <p:spPr bwMode="auto">
          <a:xfrm>
            <a:off x="1447800" y="3962400"/>
            <a:ext cx="631825" cy="373062"/>
          </a:xfrm>
          <a:prstGeom prst="rect">
            <a:avLst/>
          </a:prstGeom>
          <a:noFill/>
          <a:ln w="9525">
            <a:noFill/>
            <a:miter lim="800000"/>
            <a:headEnd/>
            <a:tailEnd/>
          </a:ln>
        </p:spPr>
      </p:pic>
      <p:pic>
        <p:nvPicPr>
          <p:cNvPr id="10" name="Picture 6"/>
          <p:cNvPicPr>
            <a:picLocks noChangeAspect="1" noChangeArrowheads="1"/>
          </p:cNvPicPr>
          <p:nvPr/>
        </p:nvPicPr>
        <p:blipFill>
          <a:blip r:embed="rId6" cstate="print"/>
          <a:srcRect/>
          <a:stretch>
            <a:fillRect/>
          </a:stretch>
        </p:blipFill>
        <p:spPr bwMode="auto">
          <a:xfrm>
            <a:off x="1981200" y="3962400"/>
            <a:ext cx="1066800" cy="420687"/>
          </a:xfrm>
          <a:prstGeom prst="rect">
            <a:avLst/>
          </a:prstGeom>
          <a:noFill/>
          <a:ln w="9525">
            <a:noFill/>
            <a:miter lim="800000"/>
            <a:headEnd/>
            <a:tailEnd/>
          </a:ln>
        </p:spPr>
      </p:pic>
      <p:pic>
        <p:nvPicPr>
          <p:cNvPr id="11" name="Picture 7"/>
          <p:cNvPicPr>
            <a:picLocks noChangeAspect="1" noChangeArrowheads="1"/>
          </p:cNvPicPr>
          <p:nvPr/>
        </p:nvPicPr>
        <p:blipFill>
          <a:blip r:embed="rId7" cstate="print"/>
          <a:srcRect/>
          <a:stretch>
            <a:fillRect/>
          </a:stretch>
        </p:blipFill>
        <p:spPr bwMode="auto">
          <a:xfrm>
            <a:off x="3505200" y="3962400"/>
            <a:ext cx="1600200" cy="436562"/>
          </a:xfrm>
          <a:prstGeom prst="rect">
            <a:avLst/>
          </a:prstGeom>
          <a:noFill/>
          <a:ln w="9525">
            <a:noFill/>
            <a:miter lim="800000"/>
            <a:headEnd/>
            <a:tailEnd/>
          </a:ln>
        </p:spPr>
      </p:pic>
      <p:pic>
        <p:nvPicPr>
          <p:cNvPr id="12" name="Picture 8"/>
          <p:cNvPicPr>
            <a:picLocks noChangeAspect="1" noChangeArrowheads="1"/>
          </p:cNvPicPr>
          <p:nvPr/>
        </p:nvPicPr>
        <p:blipFill>
          <a:blip r:embed="rId8" cstate="print"/>
          <a:srcRect/>
          <a:stretch>
            <a:fillRect/>
          </a:stretch>
        </p:blipFill>
        <p:spPr bwMode="auto">
          <a:xfrm>
            <a:off x="1219200" y="4724400"/>
            <a:ext cx="2979738" cy="1066800"/>
          </a:xfrm>
          <a:prstGeom prst="rect">
            <a:avLst/>
          </a:prstGeom>
          <a:noFill/>
          <a:ln w="9525">
            <a:noFill/>
            <a:miter lim="800000"/>
            <a:headEnd/>
            <a:tailEnd/>
          </a:ln>
        </p:spPr>
      </p:pic>
      <p:sp>
        <p:nvSpPr>
          <p:cNvPr id="13" name="TextBox 12"/>
          <p:cNvSpPr txBox="1"/>
          <p:nvPr/>
        </p:nvSpPr>
        <p:spPr>
          <a:xfrm>
            <a:off x="7010400" y="4114800"/>
            <a:ext cx="1371600" cy="400110"/>
          </a:xfrm>
          <a:prstGeom prst="rect">
            <a:avLst/>
          </a:prstGeom>
          <a:noFill/>
        </p:spPr>
        <p:txBody>
          <a:bodyPr wrap="square" rtlCol="0">
            <a:spAutoFit/>
          </a:bodyPr>
          <a:lstStyle/>
          <a:p>
            <a:r>
              <a:rPr lang="en-US" sz="2000" dirty="0" smtClean="0"/>
              <a:t>Fig. 10–1</a:t>
            </a:r>
            <a:r>
              <a:rPr lang="en-US" sz="2000" i="1" dirty="0" smtClean="0"/>
              <a:t>b</a:t>
            </a:r>
            <a:endParaRPr lang="en-US" sz="2000" dirty="0" smtClean="0"/>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Fatigue Loading of Helical Compression Springs</a:t>
            </a:r>
            <a:endParaRPr lang="en-US" dirty="0"/>
          </a:p>
        </p:txBody>
      </p:sp>
      <p:sp>
        <p:nvSpPr>
          <p:cNvPr id="3" name="Content Placeholder 2"/>
          <p:cNvSpPr>
            <a:spLocks noGrp="1"/>
          </p:cNvSpPr>
          <p:nvPr>
            <p:ph idx="1"/>
          </p:nvPr>
        </p:nvSpPr>
        <p:spPr>
          <a:xfrm>
            <a:off x="381000" y="838200"/>
            <a:ext cx="8610600" cy="5715000"/>
          </a:xfrm>
        </p:spPr>
        <p:txBody>
          <a:bodyPr/>
          <a:lstStyle/>
          <a:p>
            <a:r>
              <a:rPr lang="en-US" dirty="0" smtClean="0"/>
              <a:t>It has been found that for polished, notch-free, cylindrical specimens subjected to torsional shear stress, the maximum alternating stress that may be imposed is constant and independent of the mean stress.</a:t>
            </a:r>
          </a:p>
          <a:p>
            <a:r>
              <a:rPr lang="en-US" dirty="0" smtClean="0"/>
              <a:t>Many compression springs approach these conditions.</a:t>
            </a:r>
          </a:p>
          <a:p>
            <a:r>
              <a:rPr lang="en-US" dirty="0" smtClean="0"/>
              <a:t>This failure criterion is known as the </a:t>
            </a:r>
            <a:r>
              <a:rPr lang="en-US" i="1" dirty="0" smtClean="0"/>
              <a:t>Sines failure criterion.</a:t>
            </a:r>
            <a:endParaRPr lang="en-US" dirty="0"/>
          </a:p>
        </p:txBody>
      </p:sp>
      <p:sp>
        <p:nvSpPr>
          <p:cNvPr id="4" name="Footer Placeholder 3"/>
          <p:cNvSpPr>
            <a:spLocks noGrp="1"/>
          </p:cNvSpPr>
          <p:nvPr>
            <p:ph type="ftr" sz="quarter" idx="11"/>
          </p:nvPr>
        </p:nvSpPr>
        <p:spPr/>
        <p:txBody>
          <a:bodyPr/>
          <a:lstStyle/>
          <a:p>
            <a:r>
              <a:rPr lang="en-US" smtClean="0"/>
              <a:t>Shigley’s Mechanical Engineering Design</a:t>
            </a:r>
            <a:endParaRPr lang="en-US" dirty="0"/>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Torsional Modulus of Rupture</a:t>
            </a:r>
            <a:endParaRPr lang="en-US" dirty="0"/>
          </a:p>
        </p:txBody>
      </p:sp>
      <p:sp>
        <p:nvSpPr>
          <p:cNvPr id="3" name="Content Placeholder 2"/>
          <p:cNvSpPr>
            <a:spLocks noGrp="1"/>
          </p:cNvSpPr>
          <p:nvPr>
            <p:ph idx="1"/>
          </p:nvPr>
        </p:nvSpPr>
        <p:spPr>
          <a:xfrm>
            <a:off x="381000" y="838200"/>
            <a:ext cx="8610600" cy="5638800"/>
          </a:xfrm>
        </p:spPr>
        <p:txBody>
          <a:bodyPr/>
          <a:lstStyle/>
          <a:p>
            <a:r>
              <a:rPr lang="en-US" dirty="0" smtClean="0"/>
              <a:t>The torsional modulus of rupture </a:t>
            </a:r>
            <a:r>
              <a:rPr lang="en-US" i="1" dirty="0" smtClean="0"/>
              <a:t>S</a:t>
            </a:r>
            <a:r>
              <a:rPr lang="en-US" i="1" baseline="-25000" dirty="0" smtClean="0"/>
              <a:t>su</a:t>
            </a:r>
            <a:r>
              <a:rPr lang="en-US" i="1" dirty="0" smtClean="0"/>
              <a:t> </a:t>
            </a:r>
            <a:r>
              <a:rPr lang="en-US" dirty="0" smtClean="0"/>
              <a:t>will be needed for the fatigue diagram.</a:t>
            </a:r>
          </a:p>
          <a:p>
            <a:r>
              <a:rPr lang="en-US" dirty="0" smtClean="0"/>
              <a:t>Lacking test data, the recommended value is</a:t>
            </a:r>
            <a:endParaRPr lang="en-US" dirty="0"/>
          </a:p>
        </p:txBody>
      </p:sp>
      <p:sp>
        <p:nvSpPr>
          <p:cNvPr id="4" name="Footer Placeholder 3"/>
          <p:cNvSpPr>
            <a:spLocks noGrp="1"/>
          </p:cNvSpPr>
          <p:nvPr>
            <p:ph type="ftr" sz="quarter" idx="11"/>
          </p:nvPr>
        </p:nvSpPr>
        <p:spPr/>
        <p:txBody>
          <a:bodyPr/>
          <a:lstStyle/>
          <a:p>
            <a:r>
              <a:rPr lang="en-US" smtClean="0"/>
              <a:t>Shigley’s Mechanical Engineering Design</a:t>
            </a:r>
            <a:endParaRPr lang="en-US" dirty="0"/>
          </a:p>
        </p:txBody>
      </p:sp>
      <p:pic>
        <p:nvPicPr>
          <p:cNvPr id="36866" name="Picture 2"/>
          <p:cNvPicPr>
            <a:picLocks noChangeAspect="1" noChangeArrowheads="1"/>
          </p:cNvPicPr>
          <p:nvPr/>
        </p:nvPicPr>
        <p:blipFill>
          <a:blip r:embed="rId2" cstate="print"/>
          <a:srcRect/>
          <a:stretch>
            <a:fillRect/>
          </a:stretch>
        </p:blipFill>
        <p:spPr bwMode="auto">
          <a:xfrm>
            <a:off x="2438400" y="2209800"/>
            <a:ext cx="6048375" cy="4572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Stresses for Fatigue Loading</a:t>
            </a:r>
            <a:endParaRPr lang="en-US" dirty="0"/>
          </a:p>
        </p:txBody>
      </p:sp>
      <p:sp>
        <p:nvSpPr>
          <p:cNvPr id="3" name="Content Placeholder 2"/>
          <p:cNvSpPr>
            <a:spLocks noGrp="1"/>
          </p:cNvSpPr>
          <p:nvPr>
            <p:ph idx="1"/>
          </p:nvPr>
        </p:nvSpPr>
        <p:spPr>
          <a:xfrm>
            <a:off x="381000" y="838200"/>
            <a:ext cx="8534400" cy="5562600"/>
          </a:xfrm>
        </p:spPr>
        <p:txBody>
          <a:bodyPr/>
          <a:lstStyle/>
          <a:p>
            <a:r>
              <a:rPr lang="en-US" dirty="0" smtClean="0"/>
              <a:t>From the standard approach, the alternating and midrange forces are</a:t>
            </a:r>
          </a:p>
          <a:p>
            <a:endParaRPr lang="en-US" dirty="0" smtClean="0"/>
          </a:p>
          <a:p>
            <a:endParaRPr lang="en-US" dirty="0" smtClean="0"/>
          </a:p>
          <a:p>
            <a:endParaRPr lang="en-US" dirty="0" smtClean="0"/>
          </a:p>
          <a:p>
            <a:endParaRPr lang="en-US" dirty="0" smtClean="0"/>
          </a:p>
          <a:p>
            <a:r>
              <a:rPr lang="en-US" dirty="0" smtClean="0"/>
              <a:t>The alternating and midrange stresses are</a:t>
            </a:r>
            <a:endParaRPr lang="en-US" dirty="0"/>
          </a:p>
        </p:txBody>
      </p:sp>
      <p:sp>
        <p:nvSpPr>
          <p:cNvPr id="4" name="Footer Placeholder 3"/>
          <p:cNvSpPr>
            <a:spLocks noGrp="1"/>
          </p:cNvSpPr>
          <p:nvPr>
            <p:ph type="ftr" sz="quarter" idx="11"/>
          </p:nvPr>
        </p:nvSpPr>
        <p:spPr/>
        <p:txBody>
          <a:bodyPr/>
          <a:lstStyle/>
          <a:p>
            <a:r>
              <a:rPr lang="en-US" smtClean="0"/>
              <a:t>Shigley’s Mechanical Engineering Design</a:t>
            </a:r>
            <a:endParaRPr lang="en-US" dirty="0"/>
          </a:p>
        </p:txBody>
      </p:sp>
      <p:pic>
        <p:nvPicPr>
          <p:cNvPr id="5" name="Picture 2"/>
          <p:cNvPicPr>
            <a:picLocks noChangeAspect="1" noChangeArrowheads="1"/>
          </p:cNvPicPr>
          <p:nvPr/>
        </p:nvPicPr>
        <p:blipFill>
          <a:blip r:embed="rId2" cstate="print"/>
          <a:srcRect/>
          <a:stretch>
            <a:fillRect/>
          </a:stretch>
        </p:blipFill>
        <p:spPr bwMode="auto">
          <a:xfrm>
            <a:off x="2762250" y="1552575"/>
            <a:ext cx="5524500" cy="695325"/>
          </a:xfrm>
          <a:prstGeom prst="rect">
            <a:avLst/>
          </a:prstGeom>
          <a:noFill/>
          <a:ln w="9525">
            <a:noFill/>
            <a:miter lim="800000"/>
            <a:headEnd/>
            <a:tailEnd/>
          </a:ln>
          <a:effectLst/>
        </p:spPr>
      </p:pic>
      <p:pic>
        <p:nvPicPr>
          <p:cNvPr id="6" name="Picture 3"/>
          <p:cNvPicPr>
            <a:picLocks noChangeAspect="1" noChangeArrowheads="1"/>
          </p:cNvPicPr>
          <p:nvPr/>
        </p:nvPicPr>
        <p:blipFill>
          <a:blip r:embed="rId3" cstate="print"/>
          <a:srcRect/>
          <a:stretch>
            <a:fillRect/>
          </a:stretch>
        </p:blipFill>
        <p:spPr bwMode="auto">
          <a:xfrm>
            <a:off x="2743200" y="2452688"/>
            <a:ext cx="5543550" cy="628650"/>
          </a:xfrm>
          <a:prstGeom prst="rect">
            <a:avLst/>
          </a:prstGeom>
          <a:noFill/>
          <a:ln w="9525">
            <a:noFill/>
            <a:miter lim="800000"/>
            <a:headEnd/>
            <a:tailEnd/>
          </a:ln>
          <a:effectLst/>
        </p:spPr>
      </p:pic>
      <p:pic>
        <p:nvPicPr>
          <p:cNvPr id="7" name="Picture 4"/>
          <p:cNvPicPr>
            <a:picLocks noChangeAspect="1" noChangeArrowheads="1"/>
          </p:cNvPicPr>
          <p:nvPr/>
        </p:nvPicPr>
        <p:blipFill>
          <a:blip r:embed="rId4" cstate="print"/>
          <a:srcRect/>
          <a:stretch>
            <a:fillRect/>
          </a:stretch>
        </p:blipFill>
        <p:spPr bwMode="auto">
          <a:xfrm>
            <a:off x="2981325" y="3948112"/>
            <a:ext cx="5305425" cy="657225"/>
          </a:xfrm>
          <a:prstGeom prst="rect">
            <a:avLst/>
          </a:prstGeom>
          <a:noFill/>
          <a:ln w="9525">
            <a:noFill/>
            <a:miter lim="800000"/>
            <a:headEnd/>
            <a:tailEnd/>
          </a:ln>
          <a:effectLst/>
        </p:spPr>
      </p:pic>
      <p:pic>
        <p:nvPicPr>
          <p:cNvPr id="8" name="Picture 5"/>
          <p:cNvPicPr>
            <a:picLocks noChangeAspect="1" noChangeArrowheads="1"/>
          </p:cNvPicPr>
          <p:nvPr/>
        </p:nvPicPr>
        <p:blipFill>
          <a:blip r:embed="rId5" cstate="print"/>
          <a:srcRect/>
          <a:stretch>
            <a:fillRect/>
          </a:stretch>
        </p:blipFill>
        <p:spPr bwMode="auto">
          <a:xfrm>
            <a:off x="2905125" y="4810125"/>
            <a:ext cx="5381625" cy="67627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10–4</a:t>
            </a:r>
            <a:endParaRPr lang="en-US" dirty="0"/>
          </a:p>
        </p:txBody>
      </p:sp>
      <p:sp>
        <p:nvSpPr>
          <p:cNvPr id="3" name="Footer Placeholder 2"/>
          <p:cNvSpPr>
            <a:spLocks noGrp="1"/>
          </p:cNvSpPr>
          <p:nvPr>
            <p:ph type="ftr" sz="quarter" idx="11"/>
          </p:nvPr>
        </p:nvSpPr>
        <p:spPr/>
        <p:txBody>
          <a:bodyPr/>
          <a:lstStyle/>
          <a:p>
            <a:r>
              <a:rPr lang="en-US" smtClean="0"/>
              <a:t>Shigley’s Mechanical Engineering Design</a:t>
            </a:r>
            <a:endParaRPr lang="en-US" dirty="0"/>
          </a:p>
        </p:txBody>
      </p:sp>
      <p:pic>
        <p:nvPicPr>
          <p:cNvPr id="5" name="Picture 4" descr="Ex 10.4.jpg"/>
          <p:cNvPicPr>
            <a:picLocks noChangeAspect="1"/>
          </p:cNvPicPr>
          <p:nvPr/>
        </p:nvPicPr>
        <p:blipFill>
          <a:blip r:embed="rId2" cstate="print"/>
          <a:stretch>
            <a:fillRect/>
          </a:stretch>
        </p:blipFill>
        <p:spPr>
          <a:xfrm>
            <a:off x="618187" y="838200"/>
            <a:ext cx="8254438" cy="2951426"/>
          </a:xfrm>
          <a:prstGeom prst="rect">
            <a:avLst/>
          </a:prstGeom>
        </p:spPr>
      </p:pic>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10–4</a:t>
            </a:r>
            <a:endParaRPr lang="en-US" dirty="0"/>
          </a:p>
        </p:txBody>
      </p:sp>
      <p:sp>
        <p:nvSpPr>
          <p:cNvPr id="3" name="Footer Placeholder 2"/>
          <p:cNvSpPr>
            <a:spLocks noGrp="1"/>
          </p:cNvSpPr>
          <p:nvPr>
            <p:ph type="ftr" sz="quarter" idx="11"/>
          </p:nvPr>
        </p:nvSpPr>
        <p:spPr/>
        <p:txBody>
          <a:bodyPr/>
          <a:lstStyle/>
          <a:p>
            <a:r>
              <a:rPr lang="en-US" smtClean="0"/>
              <a:t>Shigley’s Mechanical Engineering Design</a:t>
            </a:r>
            <a:endParaRPr lang="en-US" dirty="0"/>
          </a:p>
        </p:txBody>
      </p:sp>
      <p:grpSp>
        <p:nvGrpSpPr>
          <p:cNvPr id="4" name="Group 3"/>
          <p:cNvGrpSpPr/>
          <p:nvPr/>
        </p:nvGrpSpPr>
        <p:grpSpPr>
          <a:xfrm>
            <a:off x="1143000" y="761999"/>
            <a:ext cx="7171044" cy="5737555"/>
            <a:chOff x="609599" y="761999"/>
            <a:chExt cx="7171044" cy="5737555"/>
          </a:xfrm>
        </p:grpSpPr>
        <p:pic>
          <p:nvPicPr>
            <p:cNvPr id="6" name="Picture 5" descr="Ex 10.4(1).jpg"/>
            <p:cNvPicPr>
              <a:picLocks noChangeAspect="1"/>
            </p:cNvPicPr>
            <p:nvPr/>
          </p:nvPicPr>
          <p:blipFill>
            <a:blip r:embed="rId2" cstate="print"/>
            <a:stretch>
              <a:fillRect/>
            </a:stretch>
          </p:blipFill>
          <p:spPr>
            <a:xfrm>
              <a:off x="609599" y="761999"/>
              <a:ext cx="7171043" cy="1491804"/>
            </a:xfrm>
            <a:prstGeom prst="rect">
              <a:avLst/>
            </a:prstGeom>
          </p:spPr>
        </p:pic>
        <p:pic>
          <p:nvPicPr>
            <p:cNvPr id="7" name="Picture 6" descr="Ex 10.4(2).jpg"/>
            <p:cNvPicPr>
              <a:picLocks noChangeAspect="1"/>
            </p:cNvPicPr>
            <p:nvPr/>
          </p:nvPicPr>
          <p:blipFill rotWithShape="1">
            <a:blip r:embed="rId3" cstate="print"/>
            <a:srcRect l="1038" r="1350"/>
            <a:stretch/>
          </p:blipFill>
          <p:spPr>
            <a:xfrm>
              <a:off x="609599" y="2209799"/>
              <a:ext cx="7171044" cy="4289755"/>
            </a:xfrm>
            <a:prstGeom prst="rect">
              <a:avLst/>
            </a:prstGeom>
          </p:spPr>
        </p:pic>
      </p:gr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10–4</a:t>
            </a:r>
            <a:endParaRPr lang="en-US" dirty="0"/>
          </a:p>
        </p:txBody>
      </p:sp>
      <p:sp>
        <p:nvSpPr>
          <p:cNvPr id="3" name="Footer Placeholder 2"/>
          <p:cNvSpPr>
            <a:spLocks noGrp="1"/>
          </p:cNvSpPr>
          <p:nvPr>
            <p:ph type="ftr" sz="quarter" idx="11"/>
          </p:nvPr>
        </p:nvSpPr>
        <p:spPr/>
        <p:txBody>
          <a:bodyPr/>
          <a:lstStyle/>
          <a:p>
            <a:r>
              <a:rPr lang="en-US" smtClean="0"/>
              <a:t>Shigley’s Mechanical Engineering Design</a:t>
            </a:r>
            <a:endParaRPr lang="en-US" dirty="0"/>
          </a:p>
        </p:txBody>
      </p:sp>
      <p:pic>
        <p:nvPicPr>
          <p:cNvPr id="5" name="Picture 4" descr="Ex 10.4(3).jpg"/>
          <p:cNvPicPr>
            <a:picLocks noChangeAspect="1"/>
          </p:cNvPicPr>
          <p:nvPr/>
        </p:nvPicPr>
        <p:blipFill>
          <a:blip r:embed="rId2" cstate="print"/>
          <a:stretch>
            <a:fillRect/>
          </a:stretch>
        </p:blipFill>
        <p:spPr>
          <a:xfrm>
            <a:off x="1143000" y="762000"/>
            <a:ext cx="6973214" cy="4606290"/>
          </a:xfrm>
          <a:prstGeom prst="rect">
            <a:avLst/>
          </a:prstGeom>
        </p:spPr>
      </p:pic>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10–4</a:t>
            </a:r>
            <a:endParaRPr lang="en-US" dirty="0"/>
          </a:p>
        </p:txBody>
      </p:sp>
      <p:sp>
        <p:nvSpPr>
          <p:cNvPr id="3" name="Footer Placeholder 2"/>
          <p:cNvSpPr>
            <a:spLocks noGrp="1"/>
          </p:cNvSpPr>
          <p:nvPr>
            <p:ph type="ftr" sz="quarter" idx="11"/>
          </p:nvPr>
        </p:nvSpPr>
        <p:spPr/>
        <p:txBody>
          <a:bodyPr/>
          <a:lstStyle/>
          <a:p>
            <a:r>
              <a:rPr lang="en-US" smtClean="0"/>
              <a:t>Shigley’s Mechanical Engineering Design</a:t>
            </a:r>
            <a:endParaRPr lang="en-US" dirty="0"/>
          </a:p>
        </p:txBody>
      </p:sp>
      <p:grpSp>
        <p:nvGrpSpPr>
          <p:cNvPr id="4" name="Group 3"/>
          <p:cNvGrpSpPr/>
          <p:nvPr/>
        </p:nvGrpSpPr>
        <p:grpSpPr>
          <a:xfrm>
            <a:off x="1060295" y="838200"/>
            <a:ext cx="7169305" cy="3429000"/>
            <a:chOff x="907895" y="838200"/>
            <a:chExt cx="7169305" cy="3429000"/>
          </a:xfrm>
        </p:grpSpPr>
        <p:pic>
          <p:nvPicPr>
            <p:cNvPr id="6" name="Picture 5" descr="Ex 10.4(4).jpg"/>
            <p:cNvPicPr>
              <a:picLocks noChangeAspect="1"/>
            </p:cNvPicPr>
            <p:nvPr/>
          </p:nvPicPr>
          <p:blipFill>
            <a:blip r:embed="rId2" cstate="print"/>
            <a:stretch>
              <a:fillRect/>
            </a:stretch>
          </p:blipFill>
          <p:spPr>
            <a:xfrm>
              <a:off x="907895" y="838200"/>
              <a:ext cx="7169305" cy="3429000"/>
            </a:xfrm>
            <a:prstGeom prst="rect">
              <a:avLst/>
            </a:prstGeom>
          </p:spPr>
        </p:pic>
        <p:pic>
          <p:nvPicPr>
            <p:cNvPr id="17411"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72200" y="1066800"/>
              <a:ext cx="866775" cy="323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52882" y="2303708"/>
              <a:ext cx="866775" cy="323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10–4</a:t>
            </a:r>
            <a:endParaRPr lang="en-US" dirty="0"/>
          </a:p>
        </p:txBody>
      </p:sp>
      <p:sp>
        <p:nvSpPr>
          <p:cNvPr id="3" name="Footer Placeholder 2"/>
          <p:cNvSpPr>
            <a:spLocks noGrp="1"/>
          </p:cNvSpPr>
          <p:nvPr>
            <p:ph type="ftr" sz="quarter" idx="11"/>
          </p:nvPr>
        </p:nvSpPr>
        <p:spPr/>
        <p:txBody>
          <a:bodyPr/>
          <a:lstStyle/>
          <a:p>
            <a:r>
              <a:rPr lang="en-US" smtClean="0"/>
              <a:t>Shigley’s Mechanical Engineering Design</a:t>
            </a:r>
            <a:endParaRPr lang="en-US" dirty="0"/>
          </a:p>
        </p:txBody>
      </p:sp>
      <p:pic>
        <p:nvPicPr>
          <p:cNvPr id="3379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477000" y="1828800"/>
            <a:ext cx="866775" cy="323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5" descr="Ex 10.4(5).jpg"/>
          <p:cNvPicPr>
            <a:picLocks noChangeAspect="1"/>
          </p:cNvPicPr>
          <p:nvPr/>
        </p:nvPicPr>
        <p:blipFill>
          <a:blip r:embed="rId3" cstate="print"/>
          <a:stretch>
            <a:fillRect/>
          </a:stretch>
        </p:blipFill>
        <p:spPr>
          <a:xfrm>
            <a:off x="997153" y="838199"/>
            <a:ext cx="7308647" cy="2348027"/>
          </a:xfrm>
          <a:prstGeom prst="rect">
            <a:avLst/>
          </a:prstGeom>
        </p:spPr>
      </p:pic>
      <p:pic>
        <p:nvPicPr>
          <p:cNvPr id="7"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81800" y="2667000"/>
            <a:ext cx="866775" cy="323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10–4</a:t>
            </a:r>
            <a:endParaRPr lang="en-US" dirty="0"/>
          </a:p>
        </p:txBody>
      </p:sp>
      <p:sp>
        <p:nvSpPr>
          <p:cNvPr id="3" name="Footer Placeholder 2"/>
          <p:cNvSpPr>
            <a:spLocks noGrp="1"/>
          </p:cNvSpPr>
          <p:nvPr>
            <p:ph type="ftr" sz="quarter" idx="11"/>
          </p:nvPr>
        </p:nvSpPr>
        <p:spPr/>
        <p:txBody>
          <a:bodyPr/>
          <a:lstStyle/>
          <a:p>
            <a:r>
              <a:rPr lang="en-US" smtClean="0"/>
              <a:t>Shigley’s Mechanical Engineering Design</a:t>
            </a:r>
            <a:endParaRPr lang="en-US" dirty="0"/>
          </a:p>
        </p:txBody>
      </p:sp>
      <p:pic>
        <p:nvPicPr>
          <p:cNvPr id="8" name="Picture 7" descr="Ex 10.4(6).jpg"/>
          <p:cNvPicPr>
            <a:picLocks noChangeAspect="1"/>
          </p:cNvPicPr>
          <p:nvPr/>
        </p:nvPicPr>
        <p:blipFill>
          <a:blip r:embed="rId2" cstate="print"/>
          <a:stretch>
            <a:fillRect/>
          </a:stretch>
        </p:blipFill>
        <p:spPr>
          <a:xfrm>
            <a:off x="1053846" y="838200"/>
            <a:ext cx="7251954" cy="3689756"/>
          </a:xfrm>
          <a:prstGeom prst="rect">
            <a:avLst/>
          </a:prstGeom>
        </p:spPr>
      </p:pic>
      <p:pic>
        <p:nvPicPr>
          <p:cNvPr id="5"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58000" y="3276600"/>
            <a:ext cx="866775" cy="323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10–5</a:t>
            </a:r>
            <a:endParaRPr lang="en-US" dirty="0"/>
          </a:p>
        </p:txBody>
      </p:sp>
      <p:sp>
        <p:nvSpPr>
          <p:cNvPr id="3" name="Footer Placeholder 2"/>
          <p:cNvSpPr>
            <a:spLocks noGrp="1"/>
          </p:cNvSpPr>
          <p:nvPr>
            <p:ph type="ftr" sz="quarter" idx="11"/>
          </p:nvPr>
        </p:nvSpPr>
        <p:spPr/>
        <p:txBody>
          <a:bodyPr/>
          <a:lstStyle/>
          <a:p>
            <a:r>
              <a:rPr lang="en-US" smtClean="0"/>
              <a:t>Shigley’s Mechanical Engineering Design</a:t>
            </a:r>
            <a:endParaRPr lang="en-US" dirty="0"/>
          </a:p>
        </p:txBody>
      </p:sp>
      <p:pic>
        <p:nvPicPr>
          <p:cNvPr id="5" name="Picture 4" descr="Ex 10.5.jpg"/>
          <p:cNvPicPr>
            <a:picLocks noChangeAspect="1"/>
          </p:cNvPicPr>
          <p:nvPr/>
        </p:nvPicPr>
        <p:blipFill>
          <a:blip r:embed="rId2" cstate="print"/>
          <a:stretch>
            <a:fillRect/>
          </a:stretch>
        </p:blipFill>
        <p:spPr>
          <a:xfrm>
            <a:off x="579549" y="838199"/>
            <a:ext cx="8281116" cy="1559049"/>
          </a:xfrm>
          <a:prstGeom prst="rect">
            <a:avLst/>
          </a:prstGeom>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Stresses in Helical Springs</a:t>
            </a:r>
            <a:endParaRPr lang="en-US" dirty="0"/>
          </a:p>
        </p:txBody>
      </p:sp>
      <p:sp>
        <p:nvSpPr>
          <p:cNvPr id="4" name="Footer Placeholder 3"/>
          <p:cNvSpPr>
            <a:spLocks noGrp="1"/>
          </p:cNvSpPr>
          <p:nvPr>
            <p:ph type="ftr" sz="quarter" idx="11"/>
          </p:nvPr>
        </p:nvSpPr>
        <p:spPr/>
        <p:txBody>
          <a:bodyPr/>
          <a:lstStyle/>
          <a:p>
            <a:r>
              <a:rPr lang="en-US" dirty="0" err="1" smtClean="0"/>
              <a:t>Shigley’s</a:t>
            </a:r>
            <a:r>
              <a:rPr lang="en-US" dirty="0" smtClean="0"/>
              <a:t> Mechanical Engineering Design</a:t>
            </a:r>
            <a:endParaRPr lang="en-US" dirty="0"/>
          </a:p>
        </p:txBody>
      </p:sp>
      <p:pic>
        <p:nvPicPr>
          <p:cNvPr id="11" name="Picture 8"/>
          <p:cNvPicPr>
            <a:picLocks noChangeAspect="1" noChangeArrowheads="1"/>
          </p:cNvPicPr>
          <p:nvPr/>
        </p:nvPicPr>
        <p:blipFill>
          <a:blip r:embed="rId3" cstate="print"/>
          <a:srcRect/>
          <a:stretch>
            <a:fillRect/>
          </a:stretch>
        </p:blipFill>
        <p:spPr bwMode="auto">
          <a:xfrm>
            <a:off x="2667000" y="704556"/>
            <a:ext cx="2590800" cy="927553"/>
          </a:xfrm>
          <a:prstGeom prst="rect">
            <a:avLst/>
          </a:prstGeom>
          <a:noFill/>
          <a:ln w="9525">
            <a:noFill/>
            <a:miter lim="800000"/>
            <a:headEnd/>
            <a:tailEnd/>
          </a:ln>
        </p:spPr>
      </p:pic>
      <p:sp>
        <p:nvSpPr>
          <p:cNvPr id="12" name="TextBox 2"/>
          <p:cNvSpPr txBox="1">
            <a:spLocks noChangeArrowheads="1"/>
          </p:cNvSpPr>
          <p:nvPr/>
        </p:nvSpPr>
        <p:spPr bwMode="auto">
          <a:xfrm>
            <a:off x="762000" y="3024187"/>
            <a:ext cx="2819400" cy="461963"/>
          </a:xfrm>
          <a:prstGeom prst="rect">
            <a:avLst/>
          </a:prstGeom>
          <a:noFill/>
          <a:ln w="9525">
            <a:noFill/>
            <a:miter lim="800000"/>
            <a:headEnd/>
            <a:tailEnd/>
          </a:ln>
        </p:spPr>
        <p:txBody>
          <a:bodyPr>
            <a:spAutoFit/>
          </a:bodyPr>
          <a:lstStyle/>
          <a:p>
            <a:pPr algn="l"/>
            <a:r>
              <a:rPr lang="en-US" sz="2400" dirty="0"/>
              <a:t>Define </a:t>
            </a:r>
            <a:r>
              <a:rPr lang="en-US" sz="2400" i="1" dirty="0"/>
              <a:t>Spring Index</a:t>
            </a:r>
            <a:r>
              <a:rPr lang="en-US" sz="2400" dirty="0"/>
              <a:t>   </a:t>
            </a:r>
          </a:p>
        </p:txBody>
      </p:sp>
      <p:graphicFrame>
        <p:nvGraphicFramePr>
          <p:cNvPr id="14" name="Object 3"/>
          <p:cNvGraphicFramePr>
            <a:graphicFrameLocks noChangeAspect="1"/>
          </p:cNvGraphicFramePr>
          <p:nvPr/>
        </p:nvGraphicFramePr>
        <p:xfrm>
          <a:off x="2743201" y="2028470"/>
          <a:ext cx="2438400" cy="806767"/>
        </p:xfrm>
        <a:graphic>
          <a:graphicData uri="http://schemas.openxmlformats.org/presentationml/2006/ole">
            <mc:AlternateContent xmlns:mc="http://schemas.openxmlformats.org/markup-compatibility/2006">
              <mc:Choice xmlns:v="urn:schemas-microsoft-com:vml" Requires="v">
                <p:oleObj spid="_x0000_s3096" name="Equation" r:id="rId4" imgW="1295400" imgH="431800" progId="Equation.DSMT4">
                  <p:embed/>
                </p:oleObj>
              </mc:Choice>
              <mc:Fallback>
                <p:oleObj name="Equation" r:id="rId4" imgW="1295400" imgH="431800" progId="Equation.DSMT4">
                  <p:embed/>
                  <p:pic>
                    <p:nvPicPr>
                      <p:cNvPr id="0" name="Picture 1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43201" y="2028470"/>
                        <a:ext cx="2438400" cy="80676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5" name="TextBox 6"/>
          <p:cNvSpPr txBox="1">
            <a:spLocks noChangeArrowheads="1"/>
          </p:cNvSpPr>
          <p:nvPr/>
        </p:nvSpPr>
        <p:spPr bwMode="auto">
          <a:xfrm>
            <a:off x="762000" y="1524000"/>
            <a:ext cx="3810000" cy="461963"/>
          </a:xfrm>
          <a:prstGeom prst="rect">
            <a:avLst/>
          </a:prstGeom>
          <a:noFill/>
          <a:ln w="9525">
            <a:noFill/>
            <a:miter lim="800000"/>
            <a:headEnd/>
            <a:tailEnd/>
          </a:ln>
        </p:spPr>
        <p:txBody>
          <a:bodyPr>
            <a:spAutoFit/>
          </a:bodyPr>
          <a:lstStyle/>
          <a:p>
            <a:r>
              <a:rPr lang="en-US" sz="2400" dirty="0"/>
              <a:t>Factor out the torsional stress</a:t>
            </a:r>
          </a:p>
        </p:txBody>
      </p:sp>
      <p:sp>
        <p:nvSpPr>
          <p:cNvPr id="16" name="TextBox 7"/>
          <p:cNvSpPr txBox="1">
            <a:spLocks noChangeArrowheads="1"/>
          </p:cNvSpPr>
          <p:nvPr/>
        </p:nvSpPr>
        <p:spPr bwMode="auto">
          <a:xfrm>
            <a:off x="762000" y="3886200"/>
            <a:ext cx="5334000" cy="461963"/>
          </a:xfrm>
          <a:prstGeom prst="rect">
            <a:avLst/>
          </a:prstGeom>
          <a:noFill/>
          <a:ln w="9525">
            <a:noFill/>
            <a:miter lim="800000"/>
            <a:headEnd/>
            <a:tailEnd/>
          </a:ln>
        </p:spPr>
        <p:txBody>
          <a:bodyPr>
            <a:spAutoFit/>
          </a:bodyPr>
          <a:lstStyle/>
          <a:p>
            <a:pPr algn="l"/>
            <a:r>
              <a:rPr lang="en-US" sz="2400" dirty="0"/>
              <a:t>Define </a:t>
            </a:r>
            <a:r>
              <a:rPr lang="en-US" sz="2400" i="1" dirty="0"/>
              <a:t>Shear Stress Correction Factor</a:t>
            </a:r>
            <a:endParaRPr lang="en-US" sz="2400" dirty="0"/>
          </a:p>
        </p:txBody>
      </p:sp>
      <p:sp>
        <p:nvSpPr>
          <p:cNvPr id="19" name="TextBox 11"/>
          <p:cNvSpPr txBox="1">
            <a:spLocks noChangeArrowheads="1"/>
          </p:cNvSpPr>
          <p:nvPr/>
        </p:nvSpPr>
        <p:spPr bwMode="auto">
          <a:xfrm>
            <a:off x="762000" y="5181600"/>
            <a:ext cx="5334000" cy="461963"/>
          </a:xfrm>
          <a:prstGeom prst="rect">
            <a:avLst/>
          </a:prstGeom>
          <a:noFill/>
          <a:ln w="9525">
            <a:noFill/>
            <a:miter lim="800000"/>
            <a:headEnd/>
            <a:tailEnd/>
          </a:ln>
        </p:spPr>
        <p:txBody>
          <a:bodyPr>
            <a:spAutoFit/>
          </a:bodyPr>
          <a:lstStyle/>
          <a:p>
            <a:pPr algn="l"/>
            <a:r>
              <a:rPr lang="en-US" sz="2400" dirty="0"/>
              <a:t>Maximum shear stress for helical spring</a:t>
            </a:r>
          </a:p>
        </p:txBody>
      </p:sp>
      <p:pic>
        <p:nvPicPr>
          <p:cNvPr id="20" name="Picture 2"/>
          <p:cNvPicPr>
            <a:picLocks noChangeAspect="1" noChangeArrowheads="1"/>
          </p:cNvPicPr>
          <p:nvPr/>
        </p:nvPicPr>
        <p:blipFill>
          <a:blip r:embed="rId6" cstate="print"/>
          <a:srcRect/>
          <a:stretch>
            <a:fillRect/>
          </a:stretch>
        </p:blipFill>
        <p:spPr bwMode="auto">
          <a:xfrm>
            <a:off x="3581400" y="2895600"/>
            <a:ext cx="5407068" cy="762000"/>
          </a:xfrm>
          <a:prstGeom prst="rect">
            <a:avLst/>
          </a:prstGeom>
          <a:noFill/>
          <a:ln w="9525">
            <a:noFill/>
            <a:miter lim="800000"/>
            <a:headEnd/>
            <a:tailEnd/>
          </a:ln>
          <a:effectLst/>
        </p:spPr>
      </p:pic>
      <p:pic>
        <p:nvPicPr>
          <p:cNvPr id="21" name="Picture 3"/>
          <p:cNvPicPr>
            <a:picLocks noChangeAspect="1" noChangeArrowheads="1"/>
          </p:cNvPicPr>
          <p:nvPr/>
        </p:nvPicPr>
        <p:blipFill>
          <a:blip r:embed="rId7" cstate="print"/>
          <a:srcRect/>
          <a:stretch>
            <a:fillRect/>
          </a:stretch>
        </p:blipFill>
        <p:spPr bwMode="auto">
          <a:xfrm>
            <a:off x="3048000" y="5638800"/>
            <a:ext cx="5976258" cy="685800"/>
          </a:xfrm>
          <a:prstGeom prst="rect">
            <a:avLst/>
          </a:prstGeom>
          <a:noFill/>
          <a:ln w="9525">
            <a:noFill/>
            <a:miter lim="800000"/>
            <a:headEnd/>
            <a:tailEnd/>
          </a:ln>
          <a:effectLst/>
        </p:spPr>
      </p:pic>
      <p:pic>
        <p:nvPicPr>
          <p:cNvPr id="3079" name="Picture 7"/>
          <p:cNvPicPr>
            <a:picLocks noChangeAspect="1" noChangeArrowheads="1"/>
          </p:cNvPicPr>
          <p:nvPr/>
        </p:nvPicPr>
        <p:blipFill>
          <a:blip r:embed="rId8" cstate="print"/>
          <a:srcRect/>
          <a:stretch>
            <a:fillRect/>
          </a:stretch>
        </p:blipFill>
        <p:spPr bwMode="auto">
          <a:xfrm>
            <a:off x="8153400" y="4495800"/>
            <a:ext cx="847725" cy="371475"/>
          </a:xfrm>
          <a:prstGeom prst="rect">
            <a:avLst/>
          </a:prstGeom>
          <a:noFill/>
          <a:ln w="9525">
            <a:noFill/>
            <a:miter lim="800000"/>
            <a:headEnd/>
            <a:tailEnd/>
          </a:ln>
        </p:spPr>
      </p:pic>
      <p:pic>
        <p:nvPicPr>
          <p:cNvPr id="22" name="Picture 21" descr="eqn 3.jpg"/>
          <p:cNvPicPr>
            <a:picLocks noChangeAspect="1"/>
          </p:cNvPicPr>
          <p:nvPr/>
        </p:nvPicPr>
        <p:blipFill>
          <a:blip r:embed="rId9" cstate="print"/>
          <a:stretch>
            <a:fillRect/>
          </a:stretch>
        </p:blipFill>
        <p:spPr>
          <a:xfrm>
            <a:off x="3429000" y="4495800"/>
            <a:ext cx="1905000" cy="762000"/>
          </a:xfrm>
          <a:prstGeom prst="rect">
            <a:avLst/>
          </a:prstGeom>
        </p:spPr>
      </p:pic>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10–5</a:t>
            </a:r>
            <a:endParaRPr lang="en-US" dirty="0"/>
          </a:p>
        </p:txBody>
      </p:sp>
      <p:sp>
        <p:nvSpPr>
          <p:cNvPr id="3" name="Footer Placeholder 2"/>
          <p:cNvSpPr>
            <a:spLocks noGrp="1"/>
          </p:cNvSpPr>
          <p:nvPr>
            <p:ph type="ftr" sz="quarter" idx="11"/>
          </p:nvPr>
        </p:nvSpPr>
        <p:spPr/>
        <p:txBody>
          <a:bodyPr/>
          <a:lstStyle/>
          <a:p>
            <a:r>
              <a:rPr lang="en-US" smtClean="0"/>
              <a:t>Shigley’s Mechanical Engineering Design</a:t>
            </a:r>
            <a:endParaRPr lang="en-US" dirty="0"/>
          </a:p>
        </p:txBody>
      </p:sp>
      <p:pic>
        <p:nvPicPr>
          <p:cNvPr id="5" name="Picture 4" descr="Ex 10.5(1).jpg"/>
          <p:cNvPicPr>
            <a:picLocks noChangeAspect="1"/>
          </p:cNvPicPr>
          <p:nvPr/>
        </p:nvPicPr>
        <p:blipFill>
          <a:blip r:embed="rId2" cstate="print"/>
          <a:stretch>
            <a:fillRect/>
          </a:stretch>
        </p:blipFill>
        <p:spPr>
          <a:xfrm>
            <a:off x="583058" y="838199"/>
            <a:ext cx="8264727" cy="4880021"/>
          </a:xfrm>
          <a:prstGeom prst="rect">
            <a:avLst/>
          </a:prstGeom>
        </p:spPr>
      </p:pic>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10–5</a:t>
            </a:r>
            <a:endParaRPr lang="en-US" dirty="0"/>
          </a:p>
        </p:txBody>
      </p:sp>
      <p:sp>
        <p:nvSpPr>
          <p:cNvPr id="3" name="Footer Placeholder 2"/>
          <p:cNvSpPr>
            <a:spLocks noGrp="1"/>
          </p:cNvSpPr>
          <p:nvPr>
            <p:ph type="ftr" sz="quarter" idx="11"/>
          </p:nvPr>
        </p:nvSpPr>
        <p:spPr/>
        <p:txBody>
          <a:bodyPr/>
          <a:lstStyle/>
          <a:p>
            <a:r>
              <a:rPr lang="en-US" smtClean="0"/>
              <a:t>Shigley’s Mechanical Engineering Design</a:t>
            </a:r>
            <a:endParaRPr lang="en-US" dirty="0"/>
          </a:p>
        </p:txBody>
      </p:sp>
      <p:pic>
        <p:nvPicPr>
          <p:cNvPr id="5" name="Picture 4" descr="Ex 10.5(2).jpg"/>
          <p:cNvPicPr>
            <a:picLocks noChangeAspect="1"/>
          </p:cNvPicPr>
          <p:nvPr/>
        </p:nvPicPr>
        <p:blipFill>
          <a:blip r:embed="rId2" cstate="print"/>
          <a:stretch>
            <a:fillRect/>
          </a:stretch>
        </p:blipFill>
        <p:spPr>
          <a:xfrm>
            <a:off x="990600" y="838200"/>
            <a:ext cx="7320961" cy="4191884"/>
          </a:xfrm>
          <a:prstGeom prst="rect">
            <a:avLst/>
          </a:prstGeom>
        </p:spPr>
      </p:pic>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10–5</a:t>
            </a:r>
            <a:endParaRPr lang="en-US" dirty="0"/>
          </a:p>
        </p:txBody>
      </p:sp>
      <p:sp>
        <p:nvSpPr>
          <p:cNvPr id="3" name="Footer Placeholder 2"/>
          <p:cNvSpPr>
            <a:spLocks noGrp="1"/>
          </p:cNvSpPr>
          <p:nvPr>
            <p:ph type="ftr" sz="quarter" idx="11"/>
          </p:nvPr>
        </p:nvSpPr>
        <p:spPr/>
        <p:txBody>
          <a:bodyPr/>
          <a:lstStyle/>
          <a:p>
            <a:r>
              <a:rPr lang="en-US" smtClean="0"/>
              <a:t>Shigley’s Mechanical Engineering Design</a:t>
            </a:r>
            <a:endParaRPr lang="en-US" dirty="0"/>
          </a:p>
        </p:txBody>
      </p:sp>
      <p:pic>
        <p:nvPicPr>
          <p:cNvPr id="5" name="Picture 4" descr="Ex 10.5(3).jpg"/>
          <p:cNvPicPr>
            <a:picLocks noChangeAspect="1"/>
          </p:cNvPicPr>
          <p:nvPr/>
        </p:nvPicPr>
        <p:blipFill>
          <a:blip r:embed="rId2" cstate="print"/>
          <a:stretch>
            <a:fillRect/>
          </a:stretch>
        </p:blipFill>
        <p:spPr>
          <a:xfrm>
            <a:off x="581695" y="773805"/>
            <a:ext cx="8281264" cy="3765682"/>
          </a:xfrm>
          <a:prstGeom prst="rect">
            <a:avLst/>
          </a:prstGeom>
        </p:spPr>
      </p:pic>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10–5</a:t>
            </a:r>
            <a:endParaRPr lang="en-US" dirty="0"/>
          </a:p>
        </p:txBody>
      </p:sp>
      <p:sp>
        <p:nvSpPr>
          <p:cNvPr id="3" name="Footer Placeholder 2"/>
          <p:cNvSpPr>
            <a:spLocks noGrp="1"/>
          </p:cNvSpPr>
          <p:nvPr>
            <p:ph type="ftr" sz="quarter" idx="11"/>
          </p:nvPr>
        </p:nvSpPr>
        <p:spPr/>
        <p:txBody>
          <a:bodyPr/>
          <a:lstStyle/>
          <a:p>
            <a:r>
              <a:rPr lang="en-US" dirty="0" err="1" smtClean="0"/>
              <a:t>Shigley’s</a:t>
            </a:r>
            <a:r>
              <a:rPr lang="en-US" dirty="0" smtClean="0"/>
              <a:t> Mechanical Engineering Design</a:t>
            </a:r>
            <a:endParaRPr lang="en-US" dirty="0"/>
          </a:p>
        </p:txBody>
      </p:sp>
      <p:pic>
        <p:nvPicPr>
          <p:cNvPr id="5" name="Picture 4" descr="Ex 10.5(4).jpg"/>
          <p:cNvPicPr>
            <a:picLocks noChangeAspect="1"/>
          </p:cNvPicPr>
          <p:nvPr/>
        </p:nvPicPr>
        <p:blipFill>
          <a:blip r:embed="rId2" cstate="print"/>
          <a:stretch>
            <a:fillRect/>
          </a:stretch>
        </p:blipFill>
        <p:spPr>
          <a:xfrm>
            <a:off x="2483476" y="761999"/>
            <a:ext cx="4145924" cy="6096392"/>
          </a:xfrm>
          <a:prstGeom prst="rect">
            <a:avLst/>
          </a:prstGeom>
        </p:spPr>
      </p:pic>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10–5</a:t>
            </a:r>
            <a:endParaRPr lang="en-US" dirty="0"/>
          </a:p>
        </p:txBody>
      </p:sp>
      <p:sp>
        <p:nvSpPr>
          <p:cNvPr id="3" name="Footer Placeholder 2"/>
          <p:cNvSpPr>
            <a:spLocks noGrp="1"/>
          </p:cNvSpPr>
          <p:nvPr>
            <p:ph type="ftr" sz="quarter" idx="11"/>
          </p:nvPr>
        </p:nvSpPr>
        <p:spPr/>
        <p:txBody>
          <a:bodyPr/>
          <a:lstStyle/>
          <a:p>
            <a:r>
              <a:rPr lang="en-US" dirty="0" err="1" smtClean="0"/>
              <a:t>Shigley’s</a:t>
            </a:r>
            <a:r>
              <a:rPr lang="en-US" dirty="0" smtClean="0"/>
              <a:t> Mechanical Engineering Design</a:t>
            </a:r>
            <a:endParaRPr lang="en-US" dirty="0"/>
          </a:p>
        </p:txBody>
      </p:sp>
      <p:pic>
        <p:nvPicPr>
          <p:cNvPr id="5" name="Picture 4" descr="Ex 10.5(5).jpg"/>
          <p:cNvPicPr>
            <a:picLocks noChangeAspect="1"/>
          </p:cNvPicPr>
          <p:nvPr/>
        </p:nvPicPr>
        <p:blipFill>
          <a:blip r:embed="rId2" cstate="print"/>
          <a:stretch>
            <a:fillRect/>
          </a:stretch>
        </p:blipFill>
        <p:spPr>
          <a:xfrm>
            <a:off x="2286000" y="762000"/>
            <a:ext cx="4829484" cy="5867400"/>
          </a:xfrm>
          <a:prstGeom prst="rect">
            <a:avLst/>
          </a:prstGeom>
        </p:spPr>
      </p:pic>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10–5</a:t>
            </a:r>
            <a:endParaRPr lang="en-US" dirty="0"/>
          </a:p>
        </p:txBody>
      </p:sp>
      <p:sp>
        <p:nvSpPr>
          <p:cNvPr id="3" name="Footer Placeholder 2"/>
          <p:cNvSpPr>
            <a:spLocks noGrp="1"/>
          </p:cNvSpPr>
          <p:nvPr>
            <p:ph type="ftr" sz="quarter" idx="11"/>
          </p:nvPr>
        </p:nvSpPr>
        <p:spPr/>
        <p:txBody>
          <a:bodyPr/>
          <a:lstStyle/>
          <a:p>
            <a:r>
              <a:rPr lang="en-US" dirty="0" err="1" smtClean="0"/>
              <a:t>Shigley’s</a:t>
            </a:r>
            <a:r>
              <a:rPr lang="en-US" dirty="0" smtClean="0"/>
              <a:t> Mechanical Engineering Design</a:t>
            </a:r>
            <a:endParaRPr lang="en-US" dirty="0"/>
          </a:p>
        </p:txBody>
      </p:sp>
      <p:pic>
        <p:nvPicPr>
          <p:cNvPr id="5" name="Picture 4" descr="Ex 10.5(6).jpg"/>
          <p:cNvPicPr>
            <a:picLocks noChangeAspect="1"/>
          </p:cNvPicPr>
          <p:nvPr/>
        </p:nvPicPr>
        <p:blipFill>
          <a:blip r:embed="rId2" cstate="print"/>
          <a:stretch>
            <a:fillRect/>
          </a:stretch>
        </p:blipFill>
        <p:spPr>
          <a:xfrm>
            <a:off x="609600" y="838200"/>
            <a:ext cx="8263944" cy="5429400"/>
          </a:xfrm>
          <a:prstGeom prst="rect">
            <a:avLst/>
          </a:prstGeom>
        </p:spPr>
      </p:pic>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10–5</a:t>
            </a:r>
            <a:endParaRPr lang="en-US" dirty="0"/>
          </a:p>
        </p:txBody>
      </p:sp>
      <p:sp>
        <p:nvSpPr>
          <p:cNvPr id="3" name="Footer Placeholder 2"/>
          <p:cNvSpPr>
            <a:spLocks noGrp="1"/>
          </p:cNvSpPr>
          <p:nvPr>
            <p:ph type="ftr" sz="quarter" idx="11"/>
          </p:nvPr>
        </p:nvSpPr>
        <p:spPr/>
        <p:txBody>
          <a:bodyPr/>
          <a:lstStyle/>
          <a:p>
            <a:r>
              <a:rPr lang="en-US" dirty="0" err="1" smtClean="0"/>
              <a:t>Shigley’s</a:t>
            </a:r>
            <a:r>
              <a:rPr lang="en-US" dirty="0" smtClean="0"/>
              <a:t> Mechanical Engineering Design</a:t>
            </a:r>
            <a:endParaRPr lang="en-US" dirty="0"/>
          </a:p>
        </p:txBody>
      </p:sp>
      <p:pic>
        <p:nvPicPr>
          <p:cNvPr id="5" name="Picture 4" descr="Ex 10.5(7).jpg"/>
          <p:cNvPicPr>
            <a:picLocks noChangeAspect="1"/>
          </p:cNvPicPr>
          <p:nvPr/>
        </p:nvPicPr>
        <p:blipFill>
          <a:blip r:embed="rId2" cstate="print"/>
          <a:stretch>
            <a:fillRect/>
          </a:stretch>
        </p:blipFill>
        <p:spPr>
          <a:xfrm>
            <a:off x="621406" y="773805"/>
            <a:ext cx="8200622" cy="5092743"/>
          </a:xfrm>
          <a:prstGeom prst="rect">
            <a:avLst/>
          </a:prstGeom>
        </p:spPr>
      </p:pic>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Extension Springs</a:t>
            </a:r>
            <a:endParaRPr lang="en-US" dirty="0"/>
          </a:p>
        </p:txBody>
      </p:sp>
      <p:sp>
        <p:nvSpPr>
          <p:cNvPr id="3" name="Content Placeholder 2"/>
          <p:cNvSpPr>
            <a:spLocks noGrp="1"/>
          </p:cNvSpPr>
          <p:nvPr>
            <p:ph idx="1"/>
          </p:nvPr>
        </p:nvSpPr>
        <p:spPr>
          <a:xfrm>
            <a:off x="533400" y="838200"/>
            <a:ext cx="8610600" cy="5715000"/>
          </a:xfrm>
        </p:spPr>
        <p:txBody>
          <a:bodyPr/>
          <a:lstStyle/>
          <a:p>
            <a:r>
              <a:rPr lang="en-US" dirty="0" smtClean="0"/>
              <a:t>Extension springs are similar to compression springs within the body of the spring.</a:t>
            </a:r>
          </a:p>
          <a:p>
            <a:r>
              <a:rPr lang="en-US" dirty="0" smtClean="0"/>
              <a:t>To apply tensile loads, hooks are needed at the ends of the springs.</a:t>
            </a:r>
          </a:p>
          <a:p>
            <a:r>
              <a:rPr lang="en-US" dirty="0" smtClean="0"/>
              <a:t>Some common hook types:</a:t>
            </a:r>
            <a:endParaRPr lang="en-US" dirty="0"/>
          </a:p>
        </p:txBody>
      </p:sp>
      <p:sp>
        <p:nvSpPr>
          <p:cNvPr id="4" name="Footer Placeholder 3"/>
          <p:cNvSpPr>
            <a:spLocks noGrp="1"/>
          </p:cNvSpPr>
          <p:nvPr>
            <p:ph type="ftr" sz="quarter" idx="11"/>
          </p:nvPr>
        </p:nvSpPr>
        <p:spPr/>
        <p:txBody>
          <a:bodyPr/>
          <a:lstStyle/>
          <a:p>
            <a:r>
              <a:rPr lang="en-US" smtClean="0"/>
              <a:t>Shigley’s Mechanical Engineering Design</a:t>
            </a:r>
            <a:endParaRPr lang="en-US" dirty="0"/>
          </a:p>
        </p:txBody>
      </p:sp>
      <p:sp>
        <p:nvSpPr>
          <p:cNvPr id="6" name="TextBox 5"/>
          <p:cNvSpPr txBox="1"/>
          <p:nvPr/>
        </p:nvSpPr>
        <p:spPr>
          <a:xfrm>
            <a:off x="3886200" y="6457890"/>
            <a:ext cx="1371600" cy="400110"/>
          </a:xfrm>
          <a:prstGeom prst="rect">
            <a:avLst/>
          </a:prstGeom>
          <a:noFill/>
        </p:spPr>
        <p:txBody>
          <a:bodyPr wrap="square" rtlCol="0">
            <a:spAutoFit/>
          </a:bodyPr>
          <a:lstStyle/>
          <a:p>
            <a:r>
              <a:rPr lang="en-US" sz="2000" dirty="0" smtClean="0"/>
              <a:t>Fig. 10–6</a:t>
            </a:r>
          </a:p>
        </p:txBody>
      </p:sp>
      <p:pic>
        <p:nvPicPr>
          <p:cNvPr id="11" name="圖片 10"/>
          <p:cNvPicPr>
            <a:picLocks noChangeAspect="1"/>
          </p:cNvPicPr>
          <p:nvPr/>
        </p:nvPicPr>
        <p:blipFill>
          <a:blip r:embed="rId2"/>
          <a:stretch>
            <a:fillRect/>
          </a:stretch>
        </p:blipFill>
        <p:spPr>
          <a:xfrm>
            <a:off x="1371600" y="3124200"/>
            <a:ext cx="6477000" cy="3403775"/>
          </a:xfrm>
          <a:prstGeom prst="rect">
            <a:avLst/>
          </a:prstGeom>
        </p:spPr>
      </p:pic>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Stress in the Hook</a:t>
            </a:r>
            <a:endParaRPr lang="en-US" dirty="0"/>
          </a:p>
        </p:txBody>
      </p:sp>
      <p:sp>
        <p:nvSpPr>
          <p:cNvPr id="3" name="Content Placeholder 2"/>
          <p:cNvSpPr>
            <a:spLocks noGrp="1"/>
          </p:cNvSpPr>
          <p:nvPr>
            <p:ph idx="1"/>
          </p:nvPr>
        </p:nvSpPr>
        <p:spPr>
          <a:xfrm>
            <a:off x="381000" y="762000"/>
            <a:ext cx="8763000" cy="3200400"/>
          </a:xfrm>
        </p:spPr>
        <p:txBody>
          <a:bodyPr/>
          <a:lstStyle/>
          <a:p>
            <a:r>
              <a:rPr lang="en-US" dirty="0" smtClean="0"/>
              <a:t>In a typical hook, a critical stress location is at point </a:t>
            </a:r>
            <a:r>
              <a:rPr lang="en-US" i="1" dirty="0" smtClean="0"/>
              <a:t>A</a:t>
            </a:r>
            <a:r>
              <a:rPr lang="en-US" dirty="0" smtClean="0"/>
              <a:t>, where there is bending and axial loading.</a:t>
            </a:r>
          </a:p>
          <a:p>
            <a:endParaRPr lang="en-US" dirty="0" smtClean="0"/>
          </a:p>
          <a:p>
            <a:endParaRPr lang="en-US" dirty="0" smtClean="0"/>
          </a:p>
          <a:p>
            <a:r>
              <a:rPr lang="en-US" dirty="0" smtClean="0"/>
              <a:t>(</a:t>
            </a:r>
            <a:r>
              <a:rPr lang="en-US" i="1" dirty="0" smtClean="0"/>
              <a:t>K</a:t>
            </a:r>
            <a:r>
              <a:rPr lang="en-US" dirty="0" smtClean="0"/>
              <a:t>)</a:t>
            </a:r>
            <a:r>
              <a:rPr lang="en-US" i="1" baseline="-25000" dirty="0" smtClean="0"/>
              <a:t>A</a:t>
            </a:r>
            <a:r>
              <a:rPr lang="en-US" dirty="0" smtClean="0"/>
              <a:t> is a bending stress-correction factor for curvature</a:t>
            </a:r>
            <a:endParaRPr lang="en-US" dirty="0"/>
          </a:p>
        </p:txBody>
      </p:sp>
      <p:sp>
        <p:nvSpPr>
          <p:cNvPr id="4" name="Footer Placeholder 3"/>
          <p:cNvSpPr>
            <a:spLocks noGrp="1"/>
          </p:cNvSpPr>
          <p:nvPr>
            <p:ph type="ftr" sz="quarter" idx="11"/>
          </p:nvPr>
        </p:nvSpPr>
        <p:spPr/>
        <p:txBody>
          <a:bodyPr/>
          <a:lstStyle/>
          <a:p>
            <a:r>
              <a:rPr lang="en-US" smtClean="0"/>
              <a:t>Shigley’s Mechanical Engineering Design</a:t>
            </a:r>
            <a:endParaRPr lang="en-US" dirty="0"/>
          </a:p>
        </p:txBody>
      </p:sp>
      <p:pic>
        <p:nvPicPr>
          <p:cNvPr id="8" name="Picture 6"/>
          <p:cNvPicPr>
            <a:picLocks noChangeAspect="1" noChangeArrowheads="1"/>
          </p:cNvPicPr>
          <p:nvPr/>
        </p:nvPicPr>
        <p:blipFill>
          <a:blip r:embed="rId2" cstate="print"/>
          <a:srcRect/>
          <a:stretch>
            <a:fillRect/>
          </a:stretch>
        </p:blipFill>
        <p:spPr bwMode="auto">
          <a:xfrm>
            <a:off x="1971675" y="1600200"/>
            <a:ext cx="6048375" cy="704850"/>
          </a:xfrm>
          <a:prstGeom prst="rect">
            <a:avLst/>
          </a:prstGeom>
          <a:noFill/>
          <a:ln w="9525">
            <a:noFill/>
            <a:miter lim="800000"/>
            <a:headEnd/>
            <a:tailEnd/>
          </a:ln>
          <a:effectLst/>
        </p:spPr>
      </p:pic>
      <p:pic>
        <p:nvPicPr>
          <p:cNvPr id="9" name="Picture 7"/>
          <p:cNvPicPr>
            <a:picLocks noChangeAspect="1" noChangeArrowheads="1"/>
          </p:cNvPicPr>
          <p:nvPr/>
        </p:nvPicPr>
        <p:blipFill>
          <a:blip r:embed="rId3" cstate="print"/>
          <a:srcRect/>
          <a:stretch>
            <a:fillRect/>
          </a:stretch>
        </p:blipFill>
        <p:spPr bwMode="auto">
          <a:xfrm>
            <a:off x="1524000" y="2867025"/>
            <a:ext cx="6477000" cy="714375"/>
          </a:xfrm>
          <a:prstGeom prst="rect">
            <a:avLst/>
          </a:prstGeom>
          <a:noFill/>
          <a:ln w="9525">
            <a:noFill/>
            <a:miter lim="800000"/>
            <a:headEnd/>
            <a:tailEnd/>
          </a:ln>
          <a:effectLst/>
        </p:spPr>
      </p:pic>
      <p:sp>
        <p:nvSpPr>
          <p:cNvPr id="10" name="TextBox 9"/>
          <p:cNvSpPr txBox="1"/>
          <p:nvPr/>
        </p:nvSpPr>
        <p:spPr>
          <a:xfrm>
            <a:off x="3886200" y="6457890"/>
            <a:ext cx="1371600" cy="400110"/>
          </a:xfrm>
          <a:prstGeom prst="rect">
            <a:avLst/>
          </a:prstGeom>
          <a:noFill/>
        </p:spPr>
        <p:txBody>
          <a:bodyPr wrap="square" rtlCol="0">
            <a:spAutoFit/>
          </a:bodyPr>
          <a:lstStyle/>
          <a:p>
            <a:r>
              <a:rPr lang="en-US" sz="2000" dirty="0" smtClean="0"/>
              <a:t>Fig. 10–7</a:t>
            </a:r>
          </a:p>
        </p:txBody>
      </p:sp>
      <p:pic>
        <p:nvPicPr>
          <p:cNvPr id="5" name="圖片 4"/>
          <p:cNvPicPr>
            <a:picLocks noChangeAspect="1"/>
          </p:cNvPicPr>
          <p:nvPr/>
        </p:nvPicPr>
        <p:blipFill>
          <a:blip r:embed="rId4"/>
          <a:stretch>
            <a:fillRect/>
          </a:stretch>
        </p:blipFill>
        <p:spPr>
          <a:xfrm>
            <a:off x="1143000" y="3696005"/>
            <a:ext cx="3429000" cy="2704795"/>
          </a:xfrm>
          <a:prstGeom prst="rect">
            <a:avLst/>
          </a:prstGeom>
        </p:spPr>
      </p:pic>
      <p:pic>
        <p:nvPicPr>
          <p:cNvPr id="6" name="圖片 5"/>
          <p:cNvPicPr>
            <a:picLocks noChangeAspect="1"/>
          </p:cNvPicPr>
          <p:nvPr/>
        </p:nvPicPr>
        <p:blipFill>
          <a:blip r:embed="rId5"/>
          <a:stretch>
            <a:fillRect/>
          </a:stretch>
        </p:blipFill>
        <p:spPr>
          <a:xfrm>
            <a:off x="4899903" y="3710025"/>
            <a:ext cx="3942959" cy="2591248"/>
          </a:xfrm>
          <a:prstGeom prst="rect">
            <a:avLst/>
          </a:prstGeom>
        </p:spPr>
      </p:pic>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Stress in the Hook</a:t>
            </a:r>
            <a:endParaRPr lang="en-US" dirty="0"/>
          </a:p>
        </p:txBody>
      </p:sp>
      <p:sp>
        <p:nvSpPr>
          <p:cNvPr id="3" name="Content Placeholder 2"/>
          <p:cNvSpPr>
            <a:spLocks noGrp="1"/>
          </p:cNvSpPr>
          <p:nvPr>
            <p:ph idx="1"/>
          </p:nvPr>
        </p:nvSpPr>
        <p:spPr>
          <a:xfrm>
            <a:off x="381000" y="762000"/>
            <a:ext cx="8763000" cy="3200400"/>
          </a:xfrm>
        </p:spPr>
        <p:txBody>
          <a:bodyPr/>
          <a:lstStyle/>
          <a:p>
            <a:r>
              <a:rPr lang="en-US" dirty="0" smtClean="0"/>
              <a:t>Another potentially critical stress location is at point </a:t>
            </a:r>
            <a:r>
              <a:rPr lang="en-US" i="1" dirty="0" smtClean="0"/>
              <a:t>B</a:t>
            </a:r>
            <a:r>
              <a:rPr lang="en-US" dirty="0" smtClean="0"/>
              <a:t>, where there is primarily torsion.</a:t>
            </a:r>
          </a:p>
          <a:p>
            <a:endParaRPr lang="en-US" dirty="0" smtClean="0"/>
          </a:p>
          <a:p>
            <a:endParaRPr lang="en-US" dirty="0" smtClean="0"/>
          </a:p>
          <a:p>
            <a:r>
              <a:rPr lang="en-US" dirty="0" smtClean="0"/>
              <a:t>(</a:t>
            </a:r>
            <a:r>
              <a:rPr lang="en-US" i="1" dirty="0" smtClean="0"/>
              <a:t>K</a:t>
            </a:r>
            <a:r>
              <a:rPr lang="en-US" dirty="0" smtClean="0"/>
              <a:t>)</a:t>
            </a:r>
            <a:r>
              <a:rPr lang="en-US" i="1" baseline="-25000" dirty="0" smtClean="0"/>
              <a:t>B</a:t>
            </a:r>
            <a:r>
              <a:rPr lang="en-US" dirty="0" smtClean="0"/>
              <a:t> is a stress-correction factor for curvature.</a:t>
            </a:r>
            <a:endParaRPr lang="en-US" dirty="0"/>
          </a:p>
        </p:txBody>
      </p:sp>
      <p:sp>
        <p:nvSpPr>
          <p:cNvPr id="4" name="Footer Placeholder 3"/>
          <p:cNvSpPr>
            <a:spLocks noGrp="1"/>
          </p:cNvSpPr>
          <p:nvPr>
            <p:ph type="ftr" sz="quarter" idx="11"/>
          </p:nvPr>
        </p:nvSpPr>
        <p:spPr/>
        <p:txBody>
          <a:bodyPr/>
          <a:lstStyle/>
          <a:p>
            <a:r>
              <a:rPr lang="en-US" smtClean="0"/>
              <a:t>Shigley’s Mechanical Engineering Design</a:t>
            </a:r>
            <a:endParaRPr lang="en-US" dirty="0"/>
          </a:p>
        </p:txBody>
      </p:sp>
      <p:pic>
        <p:nvPicPr>
          <p:cNvPr id="10" name="Picture 2"/>
          <p:cNvPicPr>
            <a:picLocks noChangeAspect="1" noChangeArrowheads="1"/>
          </p:cNvPicPr>
          <p:nvPr/>
        </p:nvPicPr>
        <p:blipFill>
          <a:blip r:embed="rId2" cstate="print"/>
          <a:srcRect/>
          <a:stretch>
            <a:fillRect/>
          </a:stretch>
        </p:blipFill>
        <p:spPr bwMode="auto">
          <a:xfrm>
            <a:off x="2819400" y="1600200"/>
            <a:ext cx="5410200" cy="590550"/>
          </a:xfrm>
          <a:prstGeom prst="rect">
            <a:avLst/>
          </a:prstGeom>
          <a:noFill/>
          <a:ln w="9525">
            <a:noFill/>
            <a:miter lim="800000"/>
            <a:headEnd/>
            <a:tailEnd/>
          </a:ln>
          <a:effectLst/>
        </p:spPr>
      </p:pic>
      <p:pic>
        <p:nvPicPr>
          <p:cNvPr id="11" name="Picture 3"/>
          <p:cNvPicPr>
            <a:picLocks noChangeAspect="1" noChangeArrowheads="1"/>
          </p:cNvPicPr>
          <p:nvPr/>
        </p:nvPicPr>
        <p:blipFill>
          <a:blip r:embed="rId3" cstate="print"/>
          <a:srcRect/>
          <a:stretch>
            <a:fillRect/>
          </a:stretch>
        </p:blipFill>
        <p:spPr bwMode="auto">
          <a:xfrm>
            <a:off x="2057400" y="2895600"/>
            <a:ext cx="6191250" cy="685800"/>
          </a:xfrm>
          <a:prstGeom prst="rect">
            <a:avLst/>
          </a:prstGeom>
          <a:noFill/>
          <a:ln w="9525">
            <a:noFill/>
            <a:miter lim="800000"/>
            <a:headEnd/>
            <a:tailEnd/>
          </a:ln>
          <a:effectLst/>
        </p:spPr>
      </p:pic>
      <p:sp>
        <p:nvSpPr>
          <p:cNvPr id="12" name="TextBox 11"/>
          <p:cNvSpPr txBox="1"/>
          <p:nvPr/>
        </p:nvSpPr>
        <p:spPr>
          <a:xfrm>
            <a:off x="3886200" y="6457890"/>
            <a:ext cx="1371600" cy="400110"/>
          </a:xfrm>
          <a:prstGeom prst="rect">
            <a:avLst/>
          </a:prstGeom>
          <a:noFill/>
        </p:spPr>
        <p:txBody>
          <a:bodyPr wrap="square" rtlCol="0">
            <a:spAutoFit/>
          </a:bodyPr>
          <a:lstStyle/>
          <a:p>
            <a:r>
              <a:rPr lang="en-US" sz="2000" dirty="0" smtClean="0"/>
              <a:t>Fig. 10–6</a:t>
            </a:r>
          </a:p>
        </p:txBody>
      </p:sp>
      <p:pic>
        <p:nvPicPr>
          <p:cNvPr id="9" name="Picture 8" descr="Figure 10.6.....jpg"/>
          <p:cNvPicPr>
            <a:picLocks noChangeAspect="1"/>
          </p:cNvPicPr>
          <p:nvPr/>
        </p:nvPicPr>
        <p:blipFill>
          <a:blip r:embed="rId4" cstate="print"/>
          <a:stretch>
            <a:fillRect/>
          </a:stretch>
        </p:blipFill>
        <p:spPr>
          <a:xfrm>
            <a:off x="1676400" y="4267200"/>
            <a:ext cx="5875233" cy="1676400"/>
          </a:xfrm>
          <a:prstGeom prst="rect">
            <a:avLst/>
          </a:prstGeom>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Curvature Effect</a:t>
            </a:r>
            <a:endParaRPr lang="en-US" dirty="0"/>
          </a:p>
        </p:txBody>
      </p:sp>
      <p:sp>
        <p:nvSpPr>
          <p:cNvPr id="3" name="Content Placeholder 2"/>
          <p:cNvSpPr>
            <a:spLocks noGrp="1"/>
          </p:cNvSpPr>
          <p:nvPr>
            <p:ph idx="1"/>
          </p:nvPr>
        </p:nvSpPr>
        <p:spPr>
          <a:xfrm>
            <a:off x="381000" y="838200"/>
            <a:ext cx="8763000" cy="5638800"/>
          </a:xfrm>
        </p:spPr>
        <p:txBody>
          <a:bodyPr>
            <a:normAutofit/>
          </a:bodyPr>
          <a:lstStyle/>
          <a:p>
            <a:r>
              <a:rPr lang="en-US" dirty="0" smtClean="0"/>
              <a:t>Stress concentration type of effect on inner fiber due to curvature</a:t>
            </a:r>
          </a:p>
          <a:p>
            <a:r>
              <a:rPr lang="en-US" dirty="0" smtClean="0"/>
              <a:t>Can be ignored for static, ductile conditions due to localized cold-working</a:t>
            </a:r>
          </a:p>
          <a:p>
            <a:r>
              <a:rPr lang="en-US" dirty="0" smtClean="0"/>
              <a:t>Can account for effect by replacing </a:t>
            </a:r>
            <a:r>
              <a:rPr lang="en-US" i="1" dirty="0" smtClean="0"/>
              <a:t>K</a:t>
            </a:r>
            <a:r>
              <a:rPr lang="en-US" i="1" baseline="-25000" dirty="0" smtClean="0"/>
              <a:t>s </a:t>
            </a:r>
            <a:r>
              <a:rPr lang="en-US" dirty="0" smtClean="0"/>
              <a:t>with </a:t>
            </a:r>
            <a:r>
              <a:rPr lang="en-US" i="1" dirty="0" smtClean="0"/>
              <a:t>Wahl factor</a:t>
            </a:r>
            <a:r>
              <a:rPr lang="en-US" dirty="0" smtClean="0"/>
              <a:t> or </a:t>
            </a:r>
            <a:r>
              <a:rPr lang="en-US" i="1" dirty="0" smtClean="0"/>
              <a:t>Bergsträsser factor</a:t>
            </a:r>
            <a:r>
              <a:rPr lang="en-US" dirty="0" smtClean="0"/>
              <a:t> which account for both direct shear and curvature effect</a:t>
            </a:r>
          </a:p>
          <a:p>
            <a:endParaRPr lang="en-US" i="1" dirty="0" smtClean="0"/>
          </a:p>
          <a:p>
            <a:endParaRPr lang="en-US" i="1" dirty="0" smtClean="0"/>
          </a:p>
          <a:p>
            <a:endParaRPr lang="en-US" i="1" dirty="0" smtClean="0"/>
          </a:p>
          <a:p>
            <a:endParaRPr lang="en-US" dirty="0" smtClean="0"/>
          </a:p>
          <a:p>
            <a:endParaRPr lang="en-US" dirty="0" smtClean="0"/>
          </a:p>
          <a:p>
            <a:r>
              <a:rPr lang="en-US" dirty="0" smtClean="0"/>
              <a:t>Cancelling the curvature effect to isolate the curvature factor</a:t>
            </a:r>
          </a:p>
          <a:p>
            <a:endParaRPr lang="en-US" dirty="0"/>
          </a:p>
        </p:txBody>
      </p:sp>
      <p:sp>
        <p:nvSpPr>
          <p:cNvPr id="4" name="Footer Placeholder 3"/>
          <p:cNvSpPr>
            <a:spLocks noGrp="1"/>
          </p:cNvSpPr>
          <p:nvPr>
            <p:ph type="ftr" sz="quarter" idx="11"/>
          </p:nvPr>
        </p:nvSpPr>
        <p:spPr/>
        <p:txBody>
          <a:bodyPr/>
          <a:lstStyle/>
          <a:p>
            <a:r>
              <a:rPr lang="en-US" smtClean="0"/>
              <a:t>Shigley’s Mechanical Engineering Design</a:t>
            </a:r>
            <a:endParaRPr lang="en-US" dirty="0"/>
          </a:p>
        </p:txBody>
      </p:sp>
      <p:pic>
        <p:nvPicPr>
          <p:cNvPr id="5" name="Picture 5"/>
          <p:cNvPicPr>
            <a:picLocks noChangeAspect="1" noChangeArrowheads="1"/>
          </p:cNvPicPr>
          <p:nvPr/>
        </p:nvPicPr>
        <p:blipFill>
          <a:blip r:embed="rId2" cstate="print"/>
          <a:srcRect/>
          <a:stretch>
            <a:fillRect/>
          </a:stretch>
        </p:blipFill>
        <p:spPr bwMode="auto">
          <a:xfrm>
            <a:off x="2590800" y="3152775"/>
            <a:ext cx="5772150" cy="590550"/>
          </a:xfrm>
          <a:prstGeom prst="rect">
            <a:avLst/>
          </a:prstGeom>
          <a:noFill/>
          <a:ln w="9525">
            <a:noFill/>
            <a:miter lim="800000"/>
            <a:headEnd/>
            <a:tailEnd/>
          </a:ln>
          <a:effectLst/>
        </p:spPr>
      </p:pic>
      <p:pic>
        <p:nvPicPr>
          <p:cNvPr id="6" name="Picture 6"/>
          <p:cNvPicPr>
            <a:picLocks noChangeAspect="1" noChangeArrowheads="1"/>
          </p:cNvPicPr>
          <p:nvPr/>
        </p:nvPicPr>
        <p:blipFill>
          <a:blip r:embed="rId3" cstate="print"/>
          <a:srcRect/>
          <a:stretch>
            <a:fillRect/>
          </a:stretch>
        </p:blipFill>
        <p:spPr bwMode="auto">
          <a:xfrm>
            <a:off x="2619375" y="3891492"/>
            <a:ext cx="5743575" cy="581025"/>
          </a:xfrm>
          <a:prstGeom prst="rect">
            <a:avLst/>
          </a:prstGeom>
          <a:noFill/>
          <a:ln w="9525">
            <a:noFill/>
            <a:miter lim="800000"/>
            <a:headEnd/>
            <a:tailEnd/>
          </a:ln>
          <a:effectLst/>
        </p:spPr>
      </p:pic>
      <p:pic>
        <p:nvPicPr>
          <p:cNvPr id="7" name="Picture 7"/>
          <p:cNvPicPr>
            <a:picLocks noChangeAspect="1" noChangeArrowheads="1"/>
          </p:cNvPicPr>
          <p:nvPr/>
        </p:nvPicPr>
        <p:blipFill>
          <a:blip r:embed="rId4" cstate="print"/>
          <a:srcRect/>
          <a:stretch>
            <a:fillRect/>
          </a:stretch>
        </p:blipFill>
        <p:spPr bwMode="auto">
          <a:xfrm>
            <a:off x="2133600" y="5943600"/>
            <a:ext cx="6172200" cy="657225"/>
          </a:xfrm>
          <a:prstGeom prst="rect">
            <a:avLst/>
          </a:prstGeom>
          <a:noFill/>
          <a:ln w="9525">
            <a:noFill/>
            <a:miter lim="800000"/>
            <a:headEnd/>
            <a:tailEnd/>
          </a:ln>
          <a:effectLst/>
        </p:spPr>
      </p:pic>
      <p:pic>
        <p:nvPicPr>
          <p:cNvPr id="8" name="Picture 8"/>
          <p:cNvPicPr>
            <a:picLocks noChangeAspect="1" noChangeArrowheads="1"/>
          </p:cNvPicPr>
          <p:nvPr/>
        </p:nvPicPr>
        <p:blipFill>
          <a:blip r:embed="rId5" cstate="print"/>
          <a:srcRect/>
          <a:stretch>
            <a:fillRect/>
          </a:stretch>
        </p:blipFill>
        <p:spPr bwMode="auto">
          <a:xfrm>
            <a:off x="2732538" y="4591050"/>
            <a:ext cx="5639937" cy="6858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 Alternate Hook Design</a:t>
            </a:r>
            <a:endParaRPr lang="en-US" dirty="0"/>
          </a:p>
        </p:txBody>
      </p:sp>
      <p:sp>
        <p:nvSpPr>
          <p:cNvPr id="3" name="Content Placeholder 2"/>
          <p:cNvSpPr>
            <a:spLocks noGrp="1"/>
          </p:cNvSpPr>
          <p:nvPr>
            <p:ph idx="1"/>
          </p:nvPr>
        </p:nvSpPr>
        <p:spPr>
          <a:xfrm>
            <a:off x="381000" y="838200"/>
            <a:ext cx="8610600" cy="5562600"/>
          </a:xfrm>
        </p:spPr>
        <p:txBody>
          <a:bodyPr/>
          <a:lstStyle/>
          <a:p>
            <a:r>
              <a:rPr lang="en-US" dirty="0" smtClean="0"/>
              <a:t>This hook design reduces the coil diameter at point </a:t>
            </a:r>
            <a:r>
              <a:rPr lang="en-US" i="1" dirty="0" smtClean="0"/>
              <a:t>A.</a:t>
            </a:r>
            <a:endParaRPr lang="en-US" dirty="0"/>
          </a:p>
        </p:txBody>
      </p:sp>
      <p:sp>
        <p:nvSpPr>
          <p:cNvPr id="4" name="Footer Placeholder 3"/>
          <p:cNvSpPr>
            <a:spLocks noGrp="1"/>
          </p:cNvSpPr>
          <p:nvPr>
            <p:ph type="ftr" sz="quarter" idx="11"/>
          </p:nvPr>
        </p:nvSpPr>
        <p:spPr/>
        <p:txBody>
          <a:bodyPr/>
          <a:lstStyle/>
          <a:p>
            <a:r>
              <a:rPr lang="en-US" smtClean="0"/>
              <a:t>Shigley’s Mechanical Engineering Design</a:t>
            </a:r>
            <a:endParaRPr lang="en-US" dirty="0"/>
          </a:p>
        </p:txBody>
      </p:sp>
      <p:sp>
        <p:nvSpPr>
          <p:cNvPr id="7" name="TextBox 6"/>
          <p:cNvSpPr txBox="1"/>
          <p:nvPr/>
        </p:nvSpPr>
        <p:spPr>
          <a:xfrm>
            <a:off x="3886200" y="5029200"/>
            <a:ext cx="1371600" cy="400110"/>
          </a:xfrm>
          <a:prstGeom prst="rect">
            <a:avLst/>
          </a:prstGeom>
          <a:noFill/>
        </p:spPr>
        <p:txBody>
          <a:bodyPr wrap="square" rtlCol="0">
            <a:spAutoFit/>
          </a:bodyPr>
          <a:lstStyle/>
          <a:p>
            <a:r>
              <a:rPr lang="en-US" sz="2000" dirty="0" smtClean="0"/>
              <a:t>Fig. 10–6</a:t>
            </a:r>
          </a:p>
        </p:txBody>
      </p:sp>
      <p:pic>
        <p:nvPicPr>
          <p:cNvPr id="8" name="Picture 7" descr="Figure 10.6.jpg"/>
          <p:cNvPicPr>
            <a:picLocks noChangeAspect="1"/>
          </p:cNvPicPr>
          <p:nvPr/>
        </p:nvPicPr>
        <p:blipFill>
          <a:blip r:embed="rId2" cstate="print"/>
          <a:stretch>
            <a:fillRect/>
          </a:stretch>
        </p:blipFill>
        <p:spPr>
          <a:xfrm>
            <a:off x="1295400" y="2286000"/>
            <a:ext cx="6802329" cy="1905000"/>
          </a:xfrm>
          <a:prstGeom prst="rect">
            <a:avLst/>
          </a:prstGeom>
        </p:spPr>
      </p:pic>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Close-wound Extension Springs</a:t>
            </a:r>
            <a:endParaRPr lang="en-US" dirty="0"/>
          </a:p>
        </p:txBody>
      </p:sp>
      <p:sp>
        <p:nvSpPr>
          <p:cNvPr id="3" name="Content Placeholder 2"/>
          <p:cNvSpPr>
            <a:spLocks noGrp="1"/>
          </p:cNvSpPr>
          <p:nvPr>
            <p:ph idx="1"/>
          </p:nvPr>
        </p:nvSpPr>
        <p:spPr>
          <a:xfrm>
            <a:off x="381000" y="838200"/>
            <a:ext cx="8763000" cy="5715000"/>
          </a:xfrm>
        </p:spPr>
        <p:txBody>
          <a:bodyPr/>
          <a:lstStyle/>
          <a:p>
            <a:r>
              <a:rPr lang="en-US" dirty="0" smtClean="0"/>
              <a:t>Extension springs are often made with coils in contact with one another, called </a:t>
            </a:r>
            <a:r>
              <a:rPr lang="en-US" i="1" dirty="0" smtClean="0"/>
              <a:t>close-wound</a:t>
            </a:r>
            <a:r>
              <a:rPr lang="en-US" dirty="0" smtClean="0"/>
              <a:t>.</a:t>
            </a:r>
          </a:p>
          <a:p>
            <a:r>
              <a:rPr lang="en-US" dirty="0" smtClean="0"/>
              <a:t>Including some initial tension in close-wound springs helps hold the free length more accurately.</a:t>
            </a:r>
          </a:p>
          <a:p>
            <a:r>
              <a:rPr lang="en-US" dirty="0" smtClean="0"/>
              <a:t>The load-deflection curve is offset by this initial tension </a:t>
            </a:r>
            <a:r>
              <a:rPr lang="en-US" i="1" dirty="0" err="1" smtClean="0"/>
              <a:t>F</a:t>
            </a:r>
            <a:r>
              <a:rPr lang="en-US" i="1" baseline="-25000" dirty="0" err="1" smtClean="0"/>
              <a:t>i</a:t>
            </a:r>
            <a:endParaRPr lang="en-US" baseline="-25000" dirty="0"/>
          </a:p>
        </p:txBody>
      </p:sp>
      <p:sp>
        <p:nvSpPr>
          <p:cNvPr id="4" name="Footer Placeholder 3"/>
          <p:cNvSpPr>
            <a:spLocks noGrp="1"/>
          </p:cNvSpPr>
          <p:nvPr>
            <p:ph type="ftr" sz="quarter" idx="11"/>
          </p:nvPr>
        </p:nvSpPr>
        <p:spPr/>
        <p:txBody>
          <a:bodyPr/>
          <a:lstStyle/>
          <a:p>
            <a:r>
              <a:rPr lang="en-US" smtClean="0"/>
              <a:t>Shigley’s Mechanical Engineering Design</a:t>
            </a:r>
            <a:endParaRPr lang="en-US" dirty="0"/>
          </a:p>
        </p:txBody>
      </p:sp>
      <p:pic>
        <p:nvPicPr>
          <p:cNvPr id="6" name="Picture 4"/>
          <p:cNvPicPr>
            <a:picLocks noChangeAspect="1" noChangeArrowheads="1"/>
          </p:cNvPicPr>
          <p:nvPr/>
        </p:nvPicPr>
        <p:blipFill>
          <a:blip r:embed="rId2" cstate="print"/>
          <a:srcRect/>
          <a:stretch>
            <a:fillRect/>
          </a:stretch>
        </p:blipFill>
        <p:spPr bwMode="auto">
          <a:xfrm>
            <a:off x="3581400" y="3124200"/>
            <a:ext cx="5181600" cy="3048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Terminology of Extension Spring Dimensions</a:t>
            </a:r>
            <a:endParaRPr lang="en-US" dirty="0"/>
          </a:p>
        </p:txBody>
      </p:sp>
      <p:sp>
        <p:nvSpPr>
          <p:cNvPr id="3" name="Content Placeholder 2"/>
          <p:cNvSpPr>
            <a:spLocks noGrp="1"/>
          </p:cNvSpPr>
          <p:nvPr>
            <p:ph idx="1"/>
          </p:nvPr>
        </p:nvSpPr>
        <p:spPr>
          <a:xfrm>
            <a:off x="381000" y="762000"/>
            <a:ext cx="8610600" cy="5715000"/>
          </a:xfrm>
        </p:spPr>
        <p:txBody>
          <a:bodyPr/>
          <a:lstStyle/>
          <a:p>
            <a:r>
              <a:rPr lang="en-US" dirty="0" smtClean="0"/>
              <a:t>The free length is measured inside the end hooks.</a:t>
            </a:r>
          </a:p>
          <a:p>
            <a:pPr marL="82296" indent="0">
              <a:buNone/>
            </a:pPr>
            <a:endParaRPr lang="en-US" dirty="0" smtClean="0"/>
          </a:p>
          <a:p>
            <a:r>
              <a:rPr lang="en-US" dirty="0" smtClean="0"/>
              <a:t>The hooks contribute to the spring rate.  This can be handled by obtaining an equivalent number of active coils.</a:t>
            </a:r>
          </a:p>
        </p:txBody>
      </p:sp>
      <p:sp>
        <p:nvSpPr>
          <p:cNvPr id="4" name="Footer Placeholder 3"/>
          <p:cNvSpPr>
            <a:spLocks noGrp="1"/>
          </p:cNvSpPr>
          <p:nvPr>
            <p:ph type="ftr" sz="quarter" idx="11"/>
          </p:nvPr>
        </p:nvSpPr>
        <p:spPr/>
        <p:txBody>
          <a:bodyPr/>
          <a:lstStyle/>
          <a:p>
            <a:r>
              <a:rPr lang="en-US" dirty="0" err="1" smtClean="0"/>
              <a:t>Shigley’s</a:t>
            </a:r>
            <a:r>
              <a:rPr lang="en-US" dirty="0" smtClean="0"/>
              <a:t> Mechanical Engineering Design</a:t>
            </a:r>
            <a:endParaRPr lang="en-US" dirty="0"/>
          </a:p>
        </p:txBody>
      </p:sp>
      <p:pic>
        <p:nvPicPr>
          <p:cNvPr id="7" name="Picture 5"/>
          <p:cNvPicPr>
            <a:picLocks noChangeAspect="1" noChangeArrowheads="1"/>
          </p:cNvPicPr>
          <p:nvPr/>
        </p:nvPicPr>
        <p:blipFill>
          <a:blip r:embed="rId2" cstate="print"/>
          <a:srcRect/>
          <a:stretch>
            <a:fillRect/>
          </a:stretch>
        </p:blipFill>
        <p:spPr bwMode="auto">
          <a:xfrm>
            <a:off x="1600200" y="1219200"/>
            <a:ext cx="7038975" cy="333375"/>
          </a:xfrm>
          <a:prstGeom prst="rect">
            <a:avLst/>
          </a:prstGeom>
          <a:noFill/>
          <a:ln w="9525">
            <a:noFill/>
            <a:miter lim="800000"/>
            <a:headEnd/>
            <a:tailEnd/>
          </a:ln>
          <a:effectLst/>
        </p:spPr>
      </p:pic>
      <p:pic>
        <p:nvPicPr>
          <p:cNvPr id="8" name="Picture 6"/>
          <p:cNvPicPr>
            <a:picLocks noChangeAspect="1" noChangeArrowheads="1"/>
          </p:cNvPicPr>
          <p:nvPr/>
        </p:nvPicPr>
        <p:blipFill>
          <a:blip r:embed="rId3" cstate="print"/>
          <a:srcRect/>
          <a:stretch>
            <a:fillRect/>
          </a:stretch>
        </p:blipFill>
        <p:spPr bwMode="auto">
          <a:xfrm>
            <a:off x="3352800" y="2438400"/>
            <a:ext cx="5257800" cy="628650"/>
          </a:xfrm>
          <a:prstGeom prst="rect">
            <a:avLst/>
          </a:prstGeom>
          <a:noFill/>
          <a:ln w="9525">
            <a:noFill/>
            <a:miter lim="800000"/>
            <a:headEnd/>
            <a:tailEnd/>
          </a:ln>
          <a:effectLst/>
        </p:spPr>
      </p:pic>
      <p:sp>
        <p:nvSpPr>
          <p:cNvPr id="9" name="TextBox 8"/>
          <p:cNvSpPr txBox="1"/>
          <p:nvPr/>
        </p:nvSpPr>
        <p:spPr>
          <a:xfrm>
            <a:off x="3581400" y="6457890"/>
            <a:ext cx="1371600" cy="400110"/>
          </a:xfrm>
          <a:prstGeom prst="rect">
            <a:avLst/>
          </a:prstGeom>
          <a:noFill/>
        </p:spPr>
        <p:txBody>
          <a:bodyPr wrap="square" rtlCol="0">
            <a:spAutoFit/>
          </a:bodyPr>
          <a:lstStyle/>
          <a:p>
            <a:r>
              <a:rPr lang="en-US" sz="2000" dirty="0" smtClean="0"/>
              <a:t>Fig. 10–7</a:t>
            </a:r>
          </a:p>
        </p:txBody>
      </p:sp>
      <p:pic>
        <p:nvPicPr>
          <p:cNvPr id="6" name="圖片 5"/>
          <p:cNvPicPr>
            <a:picLocks noChangeAspect="1"/>
          </p:cNvPicPr>
          <p:nvPr/>
        </p:nvPicPr>
        <p:blipFill>
          <a:blip r:embed="rId4"/>
          <a:stretch>
            <a:fillRect/>
          </a:stretch>
        </p:blipFill>
        <p:spPr>
          <a:xfrm>
            <a:off x="2414084" y="3505200"/>
            <a:ext cx="4237087" cy="2060627"/>
          </a:xfrm>
          <a:prstGeom prst="rect">
            <a:avLst/>
          </a:prstGeom>
        </p:spPr>
      </p:pic>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Initial Tension in Close-Wound Springs</a:t>
            </a:r>
            <a:endParaRPr lang="en-US" dirty="0"/>
          </a:p>
        </p:txBody>
      </p:sp>
      <p:sp>
        <p:nvSpPr>
          <p:cNvPr id="3" name="Content Placeholder 2"/>
          <p:cNvSpPr>
            <a:spLocks noGrp="1"/>
          </p:cNvSpPr>
          <p:nvPr>
            <p:ph idx="1"/>
          </p:nvPr>
        </p:nvSpPr>
        <p:spPr>
          <a:xfrm>
            <a:off x="381000" y="695325"/>
            <a:ext cx="3733800" cy="5715000"/>
          </a:xfrm>
        </p:spPr>
        <p:txBody>
          <a:bodyPr>
            <a:normAutofit/>
          </a:bodyPr>
          <a:lstStyle/>
          <a:p>
            <a:r>
              <a:rPr lang="en-US" dirty="0" smtClean="0"/>
              <a:t>Initial tension is created by twisting the wire as it is wound onto a mandrel.</a:t>
            </a:r>
          </a:p>
          <a:p>
            <a:r>
              <a:rPr lang="en-US" dirty="0" smtClean="0"/>
              <a:t>When removed from the mandrel, the initial tension is locked in because the spring cannot get any shorter.</a:t>
            </a:r>
          </a:p>
          <a:p>
            <a:r>
              <a:rPr lang="en-US" dirty="0" smtClean="0"/>
              <a:t>The amount of initial tension that can routinely be incorporated is shown.</a:t>
            </a:r>
            <a:endParaRPr lang="en-US" i="1" dirty="0" smtClean="0"/>
          </a:p>
          <a:p>
            <a:r>
              <a:rPr lang="en-US" dirty="0" smtClean="0"/>
              <a:t>The two curves bounding the preferred range is given by</a:t>
            </a:r>
            <a:endParaRPr lang="en-US" dirty="0"/>
          </a:p>
        </p:txBody>
      </p:sp>
      <p:sp>
        <p:nvSpPr>
          <p:cNvPr id="4" name="Footer Placeholder 3"/>
          <p:cNvSpPr>
            <a:spLocks noGrp="1"/>
          </p:cNvSpPr>
          <p:nvPr>
            <p:ph type="ftr" sz="quarter" idx="11"/>
          </p:nvPr>
        </p:nvSpPr>
        <p:spPr/>
        <p:txBody>
          <a:bodyPr/>
          <a:lstStyle/>
          <a:p>
            <a:r>
              <a:rPr lang="en-US" dirty="0" err="1" smtClean="0"/>
              <a:t>Shigley’s</a:t>
            </a:r>
            <a:r>
              <a:rPr lang="en-US" dirty="0" smtClean="0"/>
              <a:t> Mechanical Engineering Design</a:t>
            </a:r>
            <a:endParaRPr lang="en-US" dirty="0"/>
          </a:p>
        </p:txBody>
      </p:sp>
      <p:sp>
        <p:nvSpPr>
          <p:cNvPr id="7" name="TextBox 6"/>
          <p:cNvSpPr txBox="1"/>
          <p:nvPr/>
        </p:nvSpPr>
        <p:spPr>
          <a:xfrm>
            <a:off x="7772400" y="5791200"/>
            <a:ext cx="1371600" cy="400110"/>
          </a:xfrm>
          <a:prstGeom prst="rect">
            <a:avLst/>
          </a:prstGeom>
          <a:noFill/>
        </p:spPr>
        <p:txBody>
          <a:bodyPr wrap="square" rtlCol="0">
            <a:spAutoFit/>
          </a:bodyPr>
          <a:lstStyle/>
          <a:p>
            <a:r>
              <a:rPr lang="en-US" sz="2000" dirty="0" smtClean="0"/>
              <a:t>Fig. 10–7</a:t>
            </a:r>
            <a:r>
              <a:rPr lang="en-US" sz="2000" i="1" dirty="0" smtClean="0"/>
              <a:t>c</a:t>
            </a:r>
            <a:endParaRPr lang="en-US" sz="2000" dirty="0" smtClean="0"/>
          </a:p>
        </p:txBody>
      </p:sp>
      <p:pic>
        <p:nvPicPr>
          <p:cNvPr id="8" name="Picture 7" descr="Eqn 10.41.jpg"/>
          <p:cNvPicPr>
            <a:picLocks noChangeAspect="1"/>
          </p:cNvPicPr>
          <p:nvPr/>
        </p:nvPicPr>
        <p:blipFill>
          <a:blip r:embed="rId2" cstate="print"/>
          <a:stretch>
            <a:fillRect/>
          </a:stretch>
        </p:blipFill>
        <p:spPr>
          <a:xfrm>
            <a:off x="762000" y="6095999"/>
            <a:ext cx="4724400" cy="635977"/>
          </a:xfrm>
          <a:prstGeom prst="rect">
            <a:avLst/>
          </a:prstGeom>
        </p:spPr>
      </p:pic>
      <p:pic>
        <p:nvPicPr>
          <p:cNvPr id="6" name="圖片 5"/>
          <p:cNvPicPr>
            <a:picLocks noChangeAspect="1"/>
          </p:cNvPicPr>
          <p:nvPr/>
        </p:nvPicPr>
        <p:blipFill>
          <a:blip r:embed="rId3"/>
          <a:stretch>
            <a:fillRect/>
          </a:stretch>
        </p:blipFill>
        <p:spPr>
          <a:xfrm>
            <a:off x="4038600" y="1130572"/>
            <a:ext cx="5017443" cy="5029636"/>
          </a:xfrm>
          <a:prstGeom prst="rect">
            <a:avLst/>
          </a:prstGeom>
        </p:spPr>
      </p:pic>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Guidelines for Maximum Allowable Stresses</a:t>
            </a:r>
            <a:endParaRPr lang="en-US" dirty="0"/>
          </a:p>
        </p:txBody>
      </p:sp>
      <p:sp>
        <p:nvSpPr>
          <p:cNvPr id="3" name="Content Placeholder 2"/>
          <p:cNvSpPr>
            <a:spLocks noGrp="1"/>
          </p:cNvSpPr>
          <p:nvPr>
            <p:ph idx="1"/>
          </p:nvPr>
        </p:nvSpPr>
        <p:spPr>
          <a:xfrm>
            <a:off x="381000" y="762000"/>
            <a:ext cx="8610600" cy="5638800"/>
          </a:xfrm>
        </p:spPr>
        <p:txBody>
          <a:bodyPr/>
          <a:lstStyle/>
          <a:p>
            <a:r>
              <a:rPr lang="en-US" dirty="0" smtClean="0"/>
              <a:t>Recommended maximum allowable stresses, corrected for curvature effect, for static applications is given in Table 10–7.</a:t>
            </a:r>
            <a:endParaRPr lang="en-US" dirty="0"/>
          </a:p>
        </p:txBody>
      </p:sp>
      <p:sp>
        <p:nvSpPr>
          <p:cNvPr id="4" name="Footer Placeholder 3"/>
          <p:cNvSpPr>
            <a:spLocks noGrp="1"/>
          </p:cNvSpPr>
          <p:nvPr>
            <p:ph type="ftr" sz="quarter" idx="11"/>
          </p:nvPr>
        </p:nvSpPr>
        <p:spPr/>
        <p:txBody>
          <a:bodyPr/>
          <a:lstStyle/>
          <a:p>
            <a:r>
              <a:rPr lang="en-US" smtClean="0"/>
              <a:t>Shigley’s Mechanical Engineering Design</a:t>
            </a:r>
            <a:endParaRPr lang="en-US" dirty="0"/>
          </a:p>
        </p:txBody>
      </p:sp>
      <p:pic>
        <p:nvPicPr>
          <p:cNvPr id="5" name="Picture 4" descr="bud29281_ta10_07"/>
          <p:cNvPicPr>
            <a:picLocks noChangeAspect="1" noChangeArrowheads="1"/>
          </p:cNvPicPr>
          <p:nvPr/>
        </p:nvPicPr>
        <p:blipFill>
          <a:blip r:embed="rId2" cstate="print"/>
          <a:srcRect l="31250" t="8990"/>
          <a:stretch>
            <a:fillRect/>
          </a:stretch>
        </p:blipFill>
        <p:spPr bwMode="auto">
          <a:xfrm>
            <a:off x="838200" y="1752600"/>
            <a:ext cx="7391400" cy="4899602"/>
          </a:xfrm>
          <a:prstGeom prst="rect">
            <a:avLst/>
          </a:prstGeom>
          <a:noFill/>
        </p:spPr>
      </p:pic>
      <p:sp>
        <p:nvSpPr>
          <p:cNvPr id="6" name="TextBox 5"/>
          <p:cNvSpPr txBox="1"/>
          <p:nvPr/>
        </p:nvSpPr>
        <p:spPr>
          <a:xfrm>
            <a:off x="4038600" y="1600200"/>
            <a:ext cx="1371600" cy="400110"/>
          </a:xfrm>
          <a:prstGeom prst="rect">
            <a:avLst/>
          </a:prstGeom>
          <a:noFill/>
        </p:spPr>
        <p:txBody>
          <a:bodyPr wrap="square" rtlCol="0">
            <a:spAutoFit/>
          </a:bodyPr>
          <a:lstStyle/>
          <a:p>
            <a:r>
              <a:rPr lang="en-US" sz="2000" dirty="0" smtClean="0"/>
              <a:t>Table 10–7</a:t>
            </a:r>
          </a:p>
        </p:txBody>
      </p: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10–6</a:t>
            </a:r>
            <a:endParaRPr lang="en-US" dirty="0"/>
          </a:p>
        </p:txBody>
      </p:sp>
      <p:sp>
        <p:nvSpPr>
          <p:cNvPr id="3" name="Footer Placeholder 2"/>
          <p:cNvSpPr>
            <a:spLocks noGrp="1"/>
          </p:cNvSpPr>
          <p:nvPr>
            <p:ph type="ftr" sz="quarter" idx="11"/>
          </p:nvPr>
        </p:nvSpPr>
        <p:spPr/>
        <p:txBody>
          <a:bodyPr/>
          <a:lstStyle/>
          <a:p>
            <a:r>
              <a:rPr lang="en-US" smtClean="0"/>
              <a:t>Shigley’s Mechanical Engineering Design</a:t>
            </a:r>
            <a:endParaRPr lang="en-US" dirty="0"/>
          </a:p>
        </p:txBody>
      </p:sp>
      <p:pic>
        <p:nvPicPr>
          <p:cNvPr id="59396" name="Picture 4"/>
          <p:cNvPicPr>
            <a:picLocks noChangeAspect="1" noChangeArrowheads="1"/>
          </p:cNvPicPr>
          <p:nvPr/>
        </p:nvPicPr>
        <p:blipFill>
          <a:blip r:embed="rId2" cstate="print"/>
          <a:srcRect/>
          <a:stretch>
            <a:fillRect/>
          </a:stretch>
        </p:blipFill>
        <p:spPr bwMode="auto">
          <a:xfrm>
            <a:off x="609598" y="3109308"/>
            <a:ext cx="962025" cy="295275"/>
          </a:xfrm>
          <a:prstGeom prst="rect">
            <a:avLst/>
          </a:prstGeom>
          <a:noFill/>
          <a:ln w="9525">
            <a:noFill/>
            <a:miter lim="800000"/>
            <a:headEnd/>
            <a:tailEnd/>
          </a:ln>
        </p:spPr>
      </p:pic>
      <p:pic>
        <p:nvPicPr>
          <p:cNvPr id="7" name="Picture 6" descr="Ex 10.6.jpg"/>
          <p:cNvPicPr>
            <a:picLocks noChangeAspect="1"/>
          </p:cNvPicPr>
          <p:nvPr/>
        </p:nvPicPr>
        <p:blipFill>
          <a:blip r:embed="rId3" cstate="print"/>
          <a:stretch>
            <a:fillRect/>
          </a:stretch>
        </p:blipFill>
        <p:spPr>
          <a:xfrm>
            <a:off x="609598" y="914398"/>
            <a:ext cx="8199551" cy="1921347"/>
          </a:xfrm>
          <a:prstGeom prst="rect">
            <a:avLst/>
          </a:prstGeom>
        </p:spPr>
      </p:pic>
      <p:pic>
        <p:nvPicPr>
          <p:cNvPr id="8" name="Picture 7" descr="Ex 10.6(1).jpg"/>
          <p:cNvPicPr>
            <a:picLocks noChangeAspect="1"/>
          </p:cNvPicPr>
          <p:nvPr/>
        </p:nvPicPr>
        <p:blipFill>
          <a:blip r:embed="rId4" cstate="print"/>
          <a:stretch>
            <a:fillRect/>
          </a:stretch>
        </p:blipFill>
        <p:spPr>
          <a:xfrm>
            <a:off x="611747" y="3404583"/>
            <a:ext cx="6293510" cy="1860926"/>
          </a:xfrm>
          <a:prstGeom prst="rect">
            <a:avLst/>
          </a:prstGeom>
        </p:spPr>
      </p:pic>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10–6</a:t>
            </a:r>
            <a:endParaRPr lang="en-US" dirty="0"/>
          </a:p>
        </p:txBody>
      </p:sp>
      <p:sp>
        <p:nvSpPr>
          <p:cNvPr id="3" name="Footer Placeholder 2"/>
          <p:cNvSpPr>
            <a:spLocks noGrp="1"/>
          </p:cNvSpPr>
          <p:nvPr>
            <p:ph type="ftr" sz="quarter" idx="11"/>
          </p:nvPr>
        </p:nvSpPr>
        <p:spPr/>
        <p:txBody>
          <a:bodyPr/>
          <a:lstStyle/>
          <a:p>
            <a:r>
              <a:rPr lang="en-US" smtClean="0"/>
              <a:t>Shigley’s Mechanical Engineering Design</a:t>
            </a:r>
            <a:endParaRPr lang="en-US" dirty="0"/>
          </a:p>
        </p:txBody>
      </p:sp>
      <p:pic>
        <p:nvPicPr>
          <p:cNvPr id="6" name="Picture 5" descr="ex.jpg"/>
          <p:cNvPicPr>
            <a:picLocks noChangeAspect="1"/>
          </p:cNvPicPr>
          <p:nvPr/>
        </p:nvPicPr>
        <p:blipFill>
          <a:blip r:embed="rId2" cstate="print"/>
          <a:stretch>
            <a:fillRect/>
          </a:stretch>
        </p:blipFill>
        <p:spPr>
          <a:xfrm>
            <a:off x="621405" y="838200"/>
            <a:ext cx="8222180" cy="3708042"/>
          </a:xfrm>
          <a:prstGeom prst="rect">
            <a:avLst/>
          </a:prstGeom>
        </p:spPr>
      </p:pic>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10–6</a:t>
            </a:r>
            <a:endParaRPr lang="en-US" dirty="0"/>
          </a:p>
        </p:txBody>
      </p:sp>
      <p:sp>
        <p:nvSpPr>
          <p:cNvPr id="3" name="Footer Placeholder 2"/>
          <p:cNvSpPr>
            <a:spLocks noGrp="1"/>
          </p:cNvSpPr>
          <p:nvPr>
            <p:ph type="ftr" sz="quarter" idx="11"/>
          </p:nvPr>
        </p:nvSpPr>
        <p:spPr/>
        <p:txBody>
          <a:bodyPr/>
          <a:lstStyle/>
          <a:p>
            <a:r>
              <a:rPr lang="en-US" smtClean="0"/>
              <a:t>Shigley’s Mechanical Engineering Design</a:t>
            </a:r>
            <a:endParaRPr lang="en-US" dirty="0"/>
          </a:p>
        </p:txBody>
      </p:sp>
      <p:pic>
        <p:nvPicPr>
          <p:cNvPr id="6" name="Picture 5" descr="Ex 10.6(3).jpg"/>
          <p:cNvPicPr>
            <a:picLocks noChangeAspect="1"/>
          </p:cNvPicPr>
          <p:nvPr/>
        </p:nvPicPr>
        <p:blipFill rotWithShape="1">
          <a:blip r:embed="rId2" cstate="print"/>
          <a:srcRect t="1990" r="2186"/>
          <a:stretch/>
        </p:blipFill>
        <p:spPr>
          <a:xfrm>
            <a:off x="557012" y="848932"/>
            <a:ext cx="8252138" cy="3754161"/>
          </a:xfrm>
          <a:prstGeom prst="rect">
            <a:avLst/>
          </a:prstGeom>
        </p:spPr>
      </p:pic>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10–6</a:t>
            </a:r>
            <a:endParaRPr lang="en-US" dirty="0"/>
          </a:p>
        </p:txBody>
      </p:sp>
      <p:sp>
        <p:nvSpPr>
          <p:cNvPr id="3" name="Footer Placeholder 2"/>
          <p:cNvSpPr>
            <a:spLocks noGrp="1"/>
          </p:cNvSpPr>
          <p:nvPr>
            <p:ph type="ftr" sz="quarter" idx="11"/>
          </p:nvPr>
        </p:nvSpPr>
        <p:spPr/>
        <p:txBody>
          <a:bodyPr/>
          <a:lstStyle/>
          <a:p>
            <a:r>
              <a:rPr lang="en-US" smtClean="0"/>
              <a:t>Shigley’s Mechanical Engineering Design</a:t>
            </a:r>
            <a:endParaRPr lang="en-US" dirty="0"/>
          </a:p>
        </p:txBody>
      </p:sp>
      <p:pic>
        <p:nvPicPr>
          <p:cNvPr id="3174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47865" y="796477"/>
            <a:ext cx="866775" cy="323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6" descr="Ex 10.6(4).jpg"/>
          <p:cNvPicPr>
            <a:picLocks noChangeAspect="1"/>
          </p:cNvPicPr>
          <p:nvPr/>
        </p:nvPicPr>
        <p:blipFill>
          <a:blip r:embed="rId3" cstate="print"/>
          <a:stretch>
            <a:fillRect/>
          </a:stretch>
        </p:blipFill>
        <p:spPr>
          <a:xfrm>
            <a:off x="647865" y="1106509"/>
            <a:ext cx="8187358" cy="2779691"/>
          </a:xfrm>
          <a:prstGeom prst="rect">
            <a:avLst/>
          </a:prstGeom>
        </p:spPr>
      </p:pic>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10–6</a:t>
            </a:r>
            <a:endParaRPr lang="en-US" dirty="0"/>
          </a:p>
        </p:txBody>
      </p:sp>
      <p:sp>
        <p:nvSpPr>
          <p:cNvPr id="3" name="Footer Placeholder 2"/>
          <p:cNvSpPr>
            <a:spLocks noGrp="1"/>
          </p:cNvSpPr>
          <p:nvPr>
            <p:ph type="ftr" sz="quarter" idx="11"/>
          </p:nvPr>
        </p:nvSpPr>
        <p:spPr/>
        <p:txBody>
          <a:bodyPr/>
          <a:lstStyle/>
          <a:p>
            <a:r>
              <a:rPr lang="en-US" dirty="0" err="1" smtClean="0"/>
              <a:t>Shigley’s</a:t>
            </a:r>
            <a:r>
              <a:rPr lang="en-US" dirty="0" smtClean="0"/>
              <a:t> Mechanical Engineering Design</a:t>
            </a:r>
            <a:endParaRPr lang="en-US" dirty="0"/>
          </a:p>
        </p:txBody>
      </p:sp>
      <p:pic>
        <p:nvPicPr>
          <p:cNvPr id="6" name="Picture 5" descr="Ex 10.6(5).jpg"/>
          <p:cNvPicPr>
            <a:picLocks noChangeAspect="1"/>
          </p:cNvPicPr>
          <p:nvPr/>
        </p:nvPicPr>
        <p:blipFill>
          <a:blip r:embed="rId2" cstate="print"/>
          <a:stretch>
            <a:fillRect/>
          </a:stretch>
        </p:blipFill>
        <p:spPr>
          <a:xfrm>
            <a:off x="1545465" y="762000"/>
            <a:ext cx="6074535" cy="5750560"/>
          </a:xfrm>
          <a:prstGeom prst="rect">
            <a:avLst/>
          </a:prstGeom>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83177"/>
            <a:ext cx="7498080" cy="461665"/>
          </a:xfrm>
        </p:spPr>
        <p:txBody>
          <a:bodyPr/>
          <a:lstStyle/>
          <a:p>
            <a:r>
              <a:rPr lang="en-US" dirty="0" smtClean="0"/>
              <a:t>Deflection of Helical Springs</a:t>
            </a:r>
            <a:endParaRPr lang="en-US" dirty="0"/>
          </a:p>
        </p:txBody>
      </p:sp>
      <p:sp>
        <p:nvSpPr>
          <p:cNvPr id="4" name="Footer Placeholder 3"/>
          <p:cNvSpPr>
            <a:spLocks noGrp="1"/>
          </p:cNvSpPr>
          <p:nvPr>
            <p:ph type="ftr" sz="quarter" idx="11"/>
          </p:nvPr>
        </p:nvSpPr>
        <p:spPr/>
        <p:txBody>
          <a:bodyPr/>
          <a:lstStyle/>
          <a:p>
            <a:r>
              <a:rPr lang="en-US" smtClean="0"/>
              <a:t>Shigley’s Mechanical Engineering Design</a:t>
            </a:r>
            <a:endParaRPr lang="en-US" dirty="0"/>
          </a:p>
        </p:txBody>
      </p:sp>
      <p:sp>
        <p:nvSpPr>
          <p:cNvPr id="6" name="TextBox 2"/>
          <p:cNvSpPr txBox="1">
            <a:spLocks noChangeArrowheads="1"/>
          </p:cNvSpPr>
          <p:nvPr/>
        </p:nvSpPr>
        <p:spPr bwMode="auto">
          <a:xfrm>
            <a:off x="533400" y="762000"/>
            <a:ext cx="7772400" cy="461963"/>
          </a:xfrm>
          <a:prstGeom prst="rect">
            <a:avLst/>
          </a:prstGeom>
          <a:noFill/>
          <a:ln w="9525">
            <a:noFill/>
            <a:miter lim="800000"/>
            <a:headEnd/>
            <a:tailEnd/>
          </a:ln>
        </p:spPr>
        <p:txBody>
          <a:bodyPr>
            <a:spAutoFit/>
          </a:bodyPr>
          <a:lstStyle/>
          <a:p>
            <a:pPr algn="l"/>
            <a:r>
              <a:rPr lang="en-US" sz="2400" dirty="0"/>
              <a:t>Use Castigliano’s method to relate force and deflection</a:t>
            </a:r>
          </a:p>
        </p:txBody>
      </p:sp>
      <p:pic>
        <p:nvPicPr>
          <p:cNvPr id="7" name="Picture 2"/>
          <p:cNvPicPr>
            <a:picLocks noChangeAspect="1" noChangeArrowheads="1"/>
          </p:cNvPicPr>
          <p:nvPr/>
        </p:nvPicPr>
        <p:blipFill>
          <a:blip r:embed="rId2" cstate="print"/>
          <a:srcRect/>
          <a:stretch>
            <a:fillRect/>
          </a:stretch>
        </p:blipFill>
        <p:spPr bwMode="auto">
          <a:xfrm>
            <a:off x="1066800" y="1219200"/>
            <a:ext cx="2647950" cy="962025"/>
          </a:xfrm>
          <a:prstGeom prst="rect">
            <a:avLst/>
          </a:prstGeom>
          <a:noFill/>
          <a:ln w="9525">
            <a:noFill/>
            <a:miter lim="800000"/>
            <a:headEnd/>
            <a:tailEnd/>
          </a:ln>
        </p:spPr>
      </p:pic>
      <p:pic>
        <p:nvPicPr>
          <p:cNvPr id="8" name="Picture 3"/>
          <p:cNvPicPr>
            <a:picLocks noChangeAspect="1" noChangeArrowheads="1"/>
          </p:cNvPicPr>
          <p:nvPr/>
        </p:nvPicPr>
        <p:blipFill>
          <a:blip r:embed="rId3" cstate="print"/>
          <a:srcRect/>
          <a:stretch>
            <a:fillRect/>
          </a:stretch>
        </p:blipFill>
        <p:spPr bwMode="auto">
          <a:xfrm>
            <a:off x="533400" y="2057400"/>
            <a:ext cx="7991475" cy="495300"/>
          </a:xfrm>
          <a:prstGeom prst="rect">
            <a:avLst/>
          </a:prstGeom>
          <a:noFill/>
          <a:ln w="9525">
            <a:noFill/>
            <a:miter lim="800000"/>
            <a:headEnd/>
            <a:tailEnd/>
          </a:ln>
        </p:spPr>
      </p:pic>
      <p:pic>
        <p:nvPicPr>
          <p:cNvPr id="9" name="Picture 4"/>
          <p:cNvPicPr>
            <a:picLocks noChangeAspect="1" noChangeArrowheads="1"/>
          </p:cNvPicPr>
          <p:nvPr/>
        </p:nvPicPr>
        <p:blipFill>
          <a:blip r:embed="rId4" cstate="print"/>
          <a:srcRect/>
          <a:stretch>
            <a:fillRect/>
          </a:stretch>
        </p:blipFill>
        <p:spPr bwMode="auto">
          <a:xfrm>
            <a:off x="1143000" y="2438400"/>
            <a:ext cx="3571875" cy="962025"/>
          </a:xfrm>
          <a:prstGeom prst="rect">
            <a:avLst/>
          </a:prstGeom>
          <a:noFill/>
          <a:ln w="9525">
            <a:noFill/>
            <a:miter lim="800000"/>
            <a:headEnd/>
            <a:tailEnd/>
          </a:ln>
        </p:spPr>
      </p:pic>
      <p:pic>
        <p:nvPicPr>
          <p:cNvPr id="10" name="Picture 5"/>
          <p:cNvPicPr>
            <a:picLocks noChangeAspect="1" noChangeArrowheads="1"/>
          </p:cNvPicPr>
          <p:nvPr/>
        </p:nvPicPr>
        <p:blipFill>
          <a:blip r:embed="rId5" cstate="print"/>
          <a:srcRect/>
          <a:stretch>
            <a:fillRect/>
          </a:stretch>
        </p:blipFill>
        <p:spPr bwMode="auto">
          <a:xfrm>
            <a:off x="1066800" y="3429000"/>
            <a:ext cx="4200525" cy="1000125"/>
          </a:xfrm>
          <a:prstGeom prst="rect">
            <a:avLst/>
          </a:prstGeom>
          <a:noFill/>
          <a:ln w="9525">
            <a:noFill/>
            <a:miter lim="800000"/>
            <a:headEnd/>
            <a:tailEnd/>
          </a:ln>
        </p:spPr>
      </p:pic>
      <p:pic>
        <p:nvPicPr>
          <p:cNvPr id="13" name="Picture 8"/>
          <p:cNvPicPr>
            <a:picLocks noChangeAspect="1" noChangeArrowheads="1"/>
          </p:cNvPicPr>
          <p:nvPr/>
        </p:nvPicPr>
        <p:blipFill>
          <a:blip r:embed="rId6" cstate="print"/>
          <a:srcRect/>
          <a:stretch>
            <a:fillRect/>
          </a:stretch>
        </p:blipFill>
        <p:spPr bwMode="auto">
          <a:xfrm>
            <a:off x="6832600" y="2438400"/>
            <a:ext cx="2311400" cy="3505200"/>
          </a:xfrm>
          <a:prstGeom prst="rect">
            <a:avLst/>
          </a:prstGeom>
          <a:noFill/>
          <a:ln w="9525">
            <a:noFill/>
            <a:miter lim="800000"/>
            <a:headEnd/>
            <a:tailEnd/>
          </a:ln>
        </p:spPr>
      </p:pic>
      <p:pic>
        <p:nvPicPr>
          <p:cNvPr id="16" name="Picture 3"/>
          <p:cNvPicPr>
            <a:picLocks noChangeAspect="1" noChangeArrowheads="1"/>
          </p:cNvPicPr>
          <p:nvPr/>
        </p:nvPicPr>
        <p:blipFill rotWithShape="1">
          <a:blip r:embed="rId7" cstate="print"/>
          <a:srcRect l="85810"/>
          <a:stretch/>
        </p:blipFill>
        <p:spPr bwMode="auto">
          <a:xfrm>
            <a:off x="6096000" y="5410200"/>
            <a:ext cx="806450" cy="762000"/>
          </a:xfrm>
          <a:prstGeom prst="rect">
            <a:avLst/>
          </a:prstGeom>
          <a:noFill/>
          <a:ln w="9525">
            <a:noFill/>
            <a:miter lim="800000"/>
            <a:headEnd/>
            <a:tailEnd/>
          </a:ln>
          <a:effectLst/>
        </p:spPr>
      </p:pic>
      <p:pic>
        <p:nvPicPr>
          <p:cNvPr id="4098" name="Picture 2"/>
          <p:cNvPicPr>
            <a:picLocks noChangeAspect="1" noChangeArrowheads="1"/>
          </p:cNvPicPr>
          <p:nvPr/>
        </p:nvPicPr>
        <p:blipFill>
          <a:blip r:embed="rId8" cstate="print"/>
          <a:srcRect/>
          <a:stretch>
            <a:fillRect/>
          </a:stretch>
        </p:blipFill>
        <p:spPr bwMode="auto">
          <a:xfrm>
            <a:off x="6096000" y="4724400"/>
            <a:ext cx="800100" cy="381000"/>
          </a:xfrm>
          <a:prstGeom prst="rect">
            <a:avLst/>
          </a:prstGeom>
          <a:noFill/>
          <a:ln w="9525">
            <a:noFill/>
            <a:miter lim="800000"/>
            <a:headEnd/>
            <a:tailEnd/>
          </a:ln>
        </p:spPr>
      </p:pic>
      <p:sp>
        <p:nvSpPr>
          <p:cNvPr id="18" name="TextBox 17"/>
          <p:cNvSpPr txBox="1"/>
          <p:nvPr/>
        </p:nvSpPr>
        <p:spPr>
          <a:xfrm>
            <a:off x="7239000" y="6096000"/>
            <a:ext cx="1371600" cy="400110"/>
          </a:xfrm>
          <a:prstGeom prst="rect">
            <a:avLst/>
          </a:prstGeom>
          <a:noFill/>
        </p:spPr>
        <p:txBody>
          <a:bodyPr wrap="square" rtlCol="0">
            <a:spAutoFit/>
          </a:bodyPr>
          <a:lstStyle/>
          <a:p>
            <a:r>
              <a:rPr lang="en-US" sz="2000" dirty="0" smtClean="0"/>
              <a:t>Fig. 10–1</a:t>
            </a:r>
            <a:r>
              <a:rPr lang="en-US" sz="2000" i="1" dirty="0" smtClean="0"/>
              <a:t>a</a:t>
            </a:r>
            <a:endParaRPr lang="en-US" sz="2000" dirty="0" smtClean="0"/>
          </a:p>
        </p:txBody>
      </p:sp>
      <p:pic>
        <p:nvPicPr>
          <p:cNvPr id="9219" name="Picture 3"/>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295400" y="4429125"/>
            <a:ext cx="4286250" cy="771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21" name="Picture 5"/>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343025" y="5372100"/>
            <a:ext cx="1438275" cy="8477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10–6</a:t>
            </a:r>
            <a:endParaRPr lang="en-US" dirty="0"/>
          </a:p>
        </p:txBody>
      </p:sp>
      <p:sp>
        <p:nvSpPr>
          <p:cNvPr id="3" name="Footer Placeholder 2"/>
          <p:cNvSpPr>
            <a:spLocks noGrp="1"/>
          </p:cNvSpPr>
          <p:nvPr>
            <p:ph type="ftr" sz="quarter" idx="11"/>
          </p:nvPr>
        </p:nvSpPr>
        <p:spPr/>
        <p:txBody>
          <a:bodyPr/>
          <a:lstStyle/>
          <a:p>
            <a:r>
              <a:rPr lang="en-US" dirty="0" err="1" smtClean="0"/>
              <a:t>Shigley’s</a:t>
            </a:r>
            <a:r>
              <a:rPr lang="en-US" dirty="0" smtClean="0"/>
              <a:t> Mechanical Engineering Design</a:t>
            </a:r>
            <a:endParaRPr lang="en-US" dirty="0"/>
          </a:p>
        </p:txBody>
      </p:sp>
      <p:pic>
        <p:nvPicPr>
          <p:cNvPr id="6" name="Picture 5" descr="Ex 10.6(6).jpg"/>
          <p:cNvPicPr>
            <a:picLocks noChangeAspect="1"/>
          </p:cNvPicPr>
          <p:nvPr/>
        </p:nvPicPr>
        <p:blipFill>
          <a:blip r:embed="rId2" cstate="print"/>
          <a:stretch>
            <a:fillRect/>
          </a:stretch>
        </p:blipFill>
        <p:spPr>
          <a:xfrm>
            <a:off x="1135064" y="838199"/>
            <a:ext cx="7094536" cy="5730025"/>
          </a:xfrm>
          <a:prstGeom prst="rect">
            <a:avLst/>
          </a:prstGeom>
        </p:spPr>
      </p:pic>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10–7</a:t>
            </a:r>
            <a:endParaRPr lang="en-US" dirty="0"/>
          </a:p>
        </p:txBody>
      </p:sp>
      <p:sp>
        <p:nvSpPr>
          <p:cNvPr id="3" name="Footer Placeholder 2"/>
          <p:cNvSpPr>
            <a:spLocks noGrp="1"/>
          </p:cNvSpPr>
          <p:nvPr>
            <p:ph type="ftr" sz="quarter" idx="11"/>
          </p:nvPr>
        </p:nvSpPr>
        <p:spPr/>
        <p:txBody>
          <a:bodyPr/>
          <a:lstStyle/>
          <a:p>
            <a:r>
              <a:rPr lang="en-US" dirty="0" err="1" smtClean="0"/>
              <a:t>Shigley’s</a:t>
            </a:r>
            <a:r>
              <a:rPr lang="en-US" dirty="0" smtClean="0"/>
              <a:t> Mechanical Engineering Design</a:t>
            </a:r>
            <a:endParaRPr lang="en-US" dirty="0"/>
          </a:p>
        </p:txBody>
      </p:sp>
      <p:pic>
        <p:nvPicPr>
          <p:cNvPr id="65540" name="Picture 4"/>
          <p:cNvPicPr>
            <a:picLocks noChangeAspect="1" noChangeArrowheads="1"/>
          </p:cNvPicPr>
          <p:nvPr/>
        </p:nvPicPr>
        <p:blipFill>
          <a:blip r:embed="rId2" cstate="print"/>
          <a:srcRect/>
          <a:stretch>
            <a:fillRect/>
          </a:stretch>
        </p:blipFill>
        <p:spPr bwMode="auto">
          <a:xfrm>
            <a:off x="609599" y="2313233"/>
            <a:ext cx="971550" cy="361950"/>
          </a:xfrm>
          <a:prstGeom prst="rect">
            <a:avLst/>
          </a:prstGeom>
          <a:noFill/>
          <a:ln w="9525">
            <a:noFill/>
            <a:miter lim="800000"/>
            <a:headEnd/>
            <a:tailEnd/>
          </a:ln>
        </p:spPr>
      </p:pic>
      <p:pic>
        <p:nvPicPr>
          <p:cNvPr id="7" name="Picture 6" descr="Ex 10.7.jpg"/>
          <p:cNvPicPr>
            <a:picLocks noChangeAspect="1"/>
          </p:cNvPicPr>
          <p:nvPr/>
        </p:nvPicPr>
        <p:blipFill>
          <a:blip r:embed="rId3" cstate="print"/>
          <a:stretch>
            <a:fillRect/>
          </a:stretch>
        </p:blipFill>
        <p:spPr>
          <a:xfrm>
            <a:off x="609599" y="762000"/>
            <a:ext cx="8238187" cy="1363268"/>
          </a:xfrm>
          <a:prstGeom prst="rect">
            <a:avLst/>
          </a:prstGeom>
        </p:spPr>
      </p:pic>
      <p:pic>
        <p:nvPicPr>
          <p:cNvPr id="8" name="Picture 7" descr="Ex 10.7(1).jpg"/>
          <p:cNvPicPr>
            <a:picLocks noChangeAspect="1"/>
          </p:cNvPicPr>
          <p:nvPr/>
        </p:nvPicPr>
        <p:blipFill>
          <a:blip r:embed="rId4" cstate="print"/>
          <a:stretch>
            <a:fillRect/>
          </a:stretch>
        </p:blipFill>
        <p:spPr>
          <a:xfrm>
            <a:off x="619257" y="2666999"/>
            <a:ext cx="8125497" cy="3056809"/>
          </a:xfrm>
          <a:prstGeom prst="rect">
            <a:avLst/>
          </a:prstGeom>
        </p:spPr>
      </p:pic>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10–7</a:t>
            </a:r>
            <a:endParaRPr lang="en-US" dirty="0"/>
          </a:p>
        </p:txBody>
      </p:sp>
      <p:pic>
        <p:nvPicPr>
          <p:cNvPr id="21508"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14400" y="5943600"/>
            <a:ext cx="866775" cy="323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4" descr="Ex 10.7(2).jpg"/>
          <p:cNvPicPr>
            <a:picLocks noChangeAspect="1"/>
          </p:cNvPicPr>
          <p:nvPr/>
        </p:nvPicPr>
        <p:blipFill>
          <a:blip r:embed="rId3" cstate="print"/>
          <a:stretch>
            <a:fillRect/>
          </a:stretch>
        </p:blipFill>
        <p:spPr>
          <a:xfrm>
            <a:off x="795270" y="838199"/>
            <a:ext cx="7891530" cy="5712015"/>
          </a:xfrm>
          <a:prstGeom prst="rect">
            <a:avLst/>
          </a:prstGeom>
        </p:spPr>
      </p:pic>
      <p:sp>
        <p:nvSpPr>
          <p:cNvPr id="6" name="Footer Placeholder 2"/>
          <p:cNvSpPr>
            <a:spLocks noGrp="1"/>
          </p:cNvSpPr>
          <p:nvPr>
            <p:ph type="ftr" sz="quarter" idx="11"/>
          </p:nvPr>
        </p:nvSpPr>
        <p:spPr>
          <a:xfrm>
            <a:off x="6629400" y="6553200"/>
            <a:ext cx="2514600" cy="304800"/>
          </a:xfrm>
        </p:spPr>
        <p:txBody>
          <a:bodyPr/>
          <a:lstStyle/>
          <a:p>
            <a:r>
              <a:rPr lang="en-US" dirty="0" err="1" smtClean="0"/>
              <a:t>Shigley’s</a:t>
            </a:r>
            <a:r>
              <a:rPr lang="en-US" dirty="0" smtClean="0"/>
              <a:t> Mechanical Engineering Design</a:t>
            </a:r>
            <a:endParaRPr lang="en-US" dirty="0"/>
          </a:p>
        </p:txBody>
      </p:sp>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10–7</a:t>
            </a:r>
            <a:endParaRPr lang="en-US" dirty="0"/>
          </a:p>
        </p:txBody>
      </p:sp>
      <p:sp>
        <p:nvSpPr>
          <p:cNvPr id="3" name="Footer Placeholder 2"/>
          <p:cNvSpPr>
            <a:spLocks noGrp="1"/>
          </p:cNvSpPr>
          <p:nvPr>
            <p:ph type="ftr" sz="quarter" idx="11"/>
          </p:nvPr>
        </p:nvSpPr>
        <p:spPr/>
        <p:txBody>
          <a:bodyPr/>
          <a:lstStyle/>
          <a:p>
            <a:r>
              <a:rPr lang="en-US" dirty="0" err="1" smtClean="0"/>
              <a:t>Shigley’s</a:t>
            </a:r>
            <a:r>
              <a:rPr lang="en-US" dirty="0" smtClean="0"/>
              <a:t> Mechanical Engineering Design</a:t>
            </a:r>
            <a:endParaRPr lang="en-US" dirty="0"/>
          </a:p>
        </p:txBody>
      </p:sp>
      <p:pic>
        <p:nvPicPr>
          <p:cNvPr id="2867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162800" y="3352800"/>
            <a:ext cx="866775" cy="323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5" descr="Ex 10.7(3).jpg"/>
          <p:cNvPicPr>
            <a:picLocks noChangeAspect="1"/>
          </p:cNvPicPr>
          <p:nvPr/>
        </p:nvPicPr>
        <p:blipFill>
          <a:blip r:embed="rId3" cstate="print"/>
          <a:stretch>
            <a:fillRect/>
          </a:stretch>
        </p:blipFill>
        <p:spPr>
          <a:xfrm>
            <a:off x="609600" y="838199"/>
            <a:ext cx="8223008" cy="3128493"/>
          </a:xfrm>
          <a:prstGeom prst="rect">
            <a:avLst/>
          </a:prstGeom>
        </p:spPr>
      </p:pic>
      <p:pic>
        <p:nvPicPr>
          <p:cNvPr id="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010400" y="3229377"/>
            <a:ext cx="866775" cy="323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Ex 10.7(4).jpg"/>
          <p:cNvPicPr>
            <a:picLocks noChangeAspect="1"/>
          </p:cNvPicPr>
          <p:nvPr/>
        </p:nvPicPr>
        <p:blipFill>
          <a:blip r:embed="rId2" cstate="print"/>
          <a:stretch>
            <a:fillRect/>
          </a:stretch>
        </p:blipFill>
        <p:spPr>
          <a:xfrm>
            <a:off x="634284" y="838200"/>
            <a:ext cx="8152027" cy="6000482"/>
          </a:xfrm>
          <a:prstGeom prst="rect">
            <a:avLst/>
          </a:prstGeom>
        </p:spPr>
      </p:pic>
      <p:sp>
        <p:nvSpPr>
          <p:cNvPr id="2" name="Title 1"/>
          <p:cNvSpPr>
            <a:spLocks noGrp="1"/>
          </p:cNvSpPr>
          <p:nvPr>
            <p:ph type="title"/>
          </p:nvPr>
        </p:nvSpPr>
        <p:spPr/>
        <p:txBody>
          <a:bodyPr/>
          <a:lstStyle/>
          <a:p>
            <a:r>
              <a:rPr lang="en-US" dirty="0" smtClean="0"/>
              <a:t>Example 10–7</a:t>
            </a:r>
            <a:endParaRPr lang="en-US" dirty="0"/>
          </a:p>
        </p:txBody>
      </p:sp>
      <p:pic>
        <p:nvPicPr>
          <p:cNvPr id="2765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14400" y="6172200"/>
            <a:ext cx="866775" cy="323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10–7</a:t>
            </a:r>
            <a:endParaRPr lang="en-US" dirty="0"/>
          </a:p>
        </p:txBody>
      </p:sp>
      <p:sp>
        <p:nvSpPr>
          <p:cNvPr id="3" name="Footer Placeholder 2"/>
          <p:cNvSpPr>
            <a:spLocks noGrp="1"/>
          </p:cNvSpPr>
          <p:nvPr>
            <p:ph type="ftr" sz="quarter" idx="11"/>
          </p:nvPr>
        </p:nvSpPr>
        <p:spPr/>
        <p:txBody>
          <a:bodyPr/>
          <a:lstStyle/>
          <a:p>
            <a:r>
              <a:rPr lang="en-US" dirty="0" err="1" smtClean="0"/>
              <a:t>Shigley’s</a:t>
            </a:r>
            <a:r>
              <a:rPr lang="en-US" dirty="0" smtClean="0"/>
              <a:t> Mechanical Engineering Design</a:t>
            </a:r>
            <a:endParaRPr lang="en-US" dirty="0"/>
          </a:p>
        </p:txBody>
      </p:sp>
      <p:pic>
        <p:nvPicPr>
          <p:cNvPr id="6" name="Picture 5" descr="Ex 10.7(5).jpg"/>
          <p:cNvPicPr>
            <a:picLocks noChangeAspect="1"/>
          </p:cNvPicPr>
          <p:nvPr/>
        </p:nvPicPr>
        <p:blipFill>
          <a:blip r:embed="rId2" cstate="print"/>
          <a:stretch>
            <a:fillRect/>
          </a:stretch>
        </p:blipFill>
        <p:spPr>
          <a:xfrm>
            <a:off x="609600" y="811368"/>
            <a:ext cx="8270510" cy="4610637"/>
          </a:xfrm>
          <a:prstGeom prst="rect">
            <a:avLst/>
          </a:prstGeom>
        </p:spPr>
      </p:pic>
      <p:pic>
        <p:nvPicPr>
          <p:cNvPr id="5"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200" y="4648200"/>
            <a:ext cx="866775" cy="323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Helical Coil </a:t>
            </a:r>
            <a:r>
              <a:rPr lang="en-US" i="1" dirty="0" smtClean="0"/>
              <a:t>Torsion</a:t>
            </a:r>
            <a:r>
              <a:rPr lang="en-US" dirty="0" smtClean="0"/>
              <a:t> Springs</a:t>
            </a:r>
            <a:endParaRPr lang="en-US" dirty="0"/>
          </a:p>
        </p:txBody>
      </p:sp>
      <p:sp>
        <p:nvSpPr>
          <p:cNvPr id="3" name="Content Placeholder 2"/>
          <p:cNvSpPr>
            <a:spLocks noGrp="1"/>
          </p:cNvSpPr>
          <p:nvPr>
            <p:ph idx="1"/>
          </p:nvPr>
        </p:nvSpPr>
        <p:spPr>
          <a:xfrm>
            <a:off x="381000" y="762000"/>
            <a:ext cx="3352800" cy="5715000"/>
          </a:xfrm>
        </p:spPr>
        <p:txBody>
          <a:bodyPr/>
          <a:lstStyle/>
          <a:p>
            <a:r>
              <a:rPr lang="en-US" dirty="0" smtClean="0"/>
              <a:t>Helical coil springs can be loaded with torsional end loads.</a:t>
            </a:r>
          </a:p>
          <a:p>
            <a:r>
              <a:rPr lang="en-US" dirty="0" smtClean="0"/>
              <a:t>Special ends are used to allow a force to be applied at a distance from the coil axis.</a:t>
            </a:r>
          </a:p>
          <a:p>
            <a:r>
              <a:rPr lang="en-US" dirty="0" smtClean="0"/>
              <a:t>Usually used over a rod to maintain alignment and provide buckling resistance.</a:t>
            </a:r>
            <a:endParaRPr lang="en-US" dirty="0"/>
          </a:p>
        </p:txBody>
      </p:sp>
      <p:sp>
        <p:nvSpPr>
          <p:cNvPr id="4" name="Footer Placeholder 3"/>
          <p:cNvSpPr>
            <a:spLocks noGrp="1"/>
          </p:cNvSpPr>
          <p:nvPr>
            <p:ph type="ftr" sz="quarter" idx="11"/>
          </p:nvPr>
        </p:nvSpPr>
        <p:spPr/>
        <p:txBody>
          <a:bodyPr/>
          <a:lstStyle/>
          <a:p>
            <a:r>
              <a:rPr lang="en-US" smtClean="0"/>
              <a:t>Shigley’s Mechanical Engineering Design</a:t>
            </a:r>
            <a:endParaRPr lang="en-US" dirty="0"/>
          </a:p>
        </p:txBody>
      </p:sp>
      <p:sp>
        <p:nvSpPr>
          <p:cNvPr id="6" name="TextBox 5"/>
          <p:cNvSpPr txBox="1"/>
          <p:nvPr/>
        </p:nvSpPr>
        <p:spPr>
          <a:xfrm>
            <a:off x="6019800" y="6172200"/>
            <a:ext cx="1371600" cy="400110"/>
          </a:xfrm>
          <a:prstGeom prst="rect">
            <a:avLst/>
          </a:prstGeom>
          <a:noFill/>
        </p:spPr>
        <p:txBody>
          <a:bodyPr wrap="square" rtlCol="0">
            <a:spAutoFit/>
          </a:bodyPr>
          <a:lstStyle/>
          <a:p>
            <a:r>
              <a:rPr lang="en-US" sz="2000" dirty="0" smtClean="0"/>
              <a:t>Fig. 10–8</a:t>
            </a:r>
          </a:p>
        </p:txBody>
      </p:sp>
      <p:pic>
        <p:nvPicPr>
          <p:cNvPr id="5" name="圖片 4"/>
          <p:cNvPicPr>
            <a:picLocks noChangeAspect="1"/>
          </p:cNvPicPr>
          <p:nvPr/>
        </p:nvPicPr>
        <p:blipFill>
          <a:blip r:embed="rId2"/>
          <a:stretch>
            <a:fillRect/>
          </a:stretch>
        </p:blipFill>
        <p:spPr>
          <a:xfrm>
            <a:off x="3847954" y="1464825"/>
            <a:ext cx="4038746" cy="3862509"/>
          </a:xfrm>
          <a:prstGeom prst="rect">
            <a:avLst/>
          </a:prstGeom>
        </p:spPr>
      </p:pic>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End Locations of Torsion Springs</a:t>
            </a:r>
            <a:endParaRPr lang="en-US" dirty="0"/>
          </a:p>
        </p:txBody>
      </p:sp>
      <p:sp>
        <p:nvSpPr>
          <p:cNvPr id="3" name="Content Placeholder 2"/>
          <p:cNvSpPr>
            <a:spLocks noGrp="1"/>
          </p:cNvSpPr>
          <p:nvPr>
            <p:ph idx="1"/>
          </p:nvPr>
        </p:nvSpPr>
        <p:spPr>
          <a:xfrm>
            <a:off x="381000" y="762000"/>
            <a:ext cx="8610600" cy="5715000"/>
          </a:xfrm>
        </p:spPr>
        <p:txBody>
          <a:bodyPr/>
          <a:lstStyle/>
          <a:p>
            <a:r>
              <a:rPr lang="en-US" dirty="0" smtClean="0"/>
              <a:t>Terminology for locating relative positions of ends is shown.</a:t>
            </a:r>
          </a:p>
          <a:p>
            <a:r>
              <a:rPr lang="en-US" dirty="0" smtClean="0"/>
              <a:t>The initial unloaded partial turn in the coil body is given by</a:t>
            </a:r>
          </a:p>
          <a:p>
            <a:endParaRPr lang="en-US" dirty="0" smtClean="0"/>
          </a:p>
          <a:p>
            <a:r>
              <a:rPr lang="en-US" dirty="0" smtClean="0"/>
              <a:t>The number of body turns </a:t>
            </a:r>
            <a:r>
              <a:rPr lang="en-US" i="1" dirty="0" smtClean="0"/>
              <a:t>N</a:t>
            </a:r>
            <a:r>
              <a:rPr lang="en-US" i="1" baseline="-25000" dirty="0" smtClean="0"/>
              <a:t>b</a:t>
            </a:r>
            <a:r>
              <a:rPr lang="en-US" dirty="0" smtClean="0"/>
              <a:t> will be the full turns plus the initial partial turn.</a:t>
            </a:r>
          </a:p>
          <a:p>
            <a:endParaRPr lang="en-US" dirty="0"/>
          </a:p>
        </p:txBody>
      </p:sp>
      <p:sp>
        <p:nvSpPr>
          <p:cNvPr id="4" name="Footer Placeholder 3"/>
          <p:cNvSpPr>
            <a:spLocks noGrp="1"/>
          </p:cNvSpPr>
          <p:nvPr>
            <p:ph type="ftr" sz="quarter" idx="11"/>
          </p:nvPr>
        </p:nvSpPr>
        <p:spPr/>
        <p:txBody>
          <a:bodyPr/>
          <a:lstStyle/>
          <a:p>
            <a:r>
              <a:rPr lang="en-US" smtClean="0"/>
              <a:t>Shigley’s Mechanical Engineering Design</a:t>
            </a:r>
            <a:endParaRPr lang="en-US" dirty="0"/>
          </a:p>
        </p:txBody>
      </p:sp>
      <p:pic>
        <p:nvPicPr>
          <p:cNvPr id="70658" name="Picture 2"/>
          <p:cNvPicPr>
            <a:picLocks noChangeAspect="1" noChangeArrowheads="1"/>
          </p:cNvPicPr>
          <p:nvPr/>
        </p:nvPicPr>
        <p:blipFill>
          <a:blip r:embed="rId2" cstate="print"/>
          <a:srcRect/>
          <a:stretch>
            <a:fillRect/>
          </a:stretch>
        </p:blipFill>
        <p:spPr bwMode="auto">
          <a:xfrm>
            <a:off x="3962400" y="1676400"/>
            <a:ext cx="1638300" cy="371475"/>
          </a:xfrm>
          <a:prstGeom prst="rect">
            <a:avLst/>
          </a:prstGeom>
          <a:noFill/>
          <a:ln w="9525">
            <a:noFill/>
            <a:miter lim="800000"/>
            <a:headEnd/>
            <a:tailEnd/>
          </a:ln>
        </p:spPr>
      </p:pic>
      <p:pic>
        <p:nvPicPr>
          <p:cNvPr id="70660" name="Picture 4"/>
          <p:cNvPicPr>
            <a:picLocks noChangeAspect="1" noChangeArrowheads="1"/>
          </p:cNvPicPr>
          <p:nvPr/>
        </p:nvPicPr>
        <p:blipFill>
          <a:blip r:embed="rId3" cstate="print"/>
          <a:srcRect/>
          <a:stretch>
            <a:fillRect/>
          </a:stretch>
        </p:blipFill>
        <p:spPr bwMode="auto">
          <a:xfrm>
            <a:off x="2590800" y="2743200"/>
            <a:ext cx="4705350" cy="800100"/>
          </a:xfrm>
          <a:prstGeom prst="rect">
            <a:avLst/>
          </a:prstGeom>
          <a:noFill/>
          <a:ln w="9525">
            <a:noFill/>
            <a:miter lim="800000"/>
            <a:headEnd/>
            <a:tailEnd/>
          </a:ln>
        </p:spPr>
      </p:pic>
      <p:sp>
        <p:nvSpPr>
          <p:cNvPr id="9" name="TextBox 8"/>
          <p:cNvSpPr txBox="1"/>
          <p:nvPr/>
        </p:nvSpPr>
        <p:spPr>
          <a:xfrm>
            <a:off x="6096000" y="6172200"/>
            <a:ext cx="1371600" cy="400110"/>
          </a:xfrm>
          <a:prstGeom prst="rect">
            <a:avLst/>
          </a:prstGeom>
          <a:noFill/>
        </p:spPr>
        <p:txBody>
          <a:bodyPr wrap="square" rtlCol="0">
            <a:spAutoFit/>
          </a:bodyPr>
          <a:lstStyle/>
          <a:p>
            <a:r>
              <a:rPr lang="en-US" sz="2000" dirty="0" smtClean="0"/>
              <a:t>Fig. 10–9</a:t>
            </a:r>
          </a:p>
        </p:txBody>
      </p:sp>
      <p:pic>
        <p:nvPicPr>
          <p:cNvPr id="5" name="圖片 4"/>
          <p:cNvPicPr>
            <a:picLocks noChangeAspect="1"/>
          </p:cNvPicPr>
          <p:nvPr/>
        </p:nvPicPr>
        <p:blipFill>
          <a:blip r:embed="rId4"/>
          <a:stretch>
            <a:fillRect/>
          </a:stretch>
        </p:blipFill>
        <p:spPr>
          <a:xfrm>
            <a:off x="1305824" y="3447185"/>
            <a:ext cx="5334462" cy="3377477"/>
          </a:xfrm>
          <a:prstGeom prst="rect">
            <a:avLst/>
          </a:prstGeom>
        </p:spPr>
      </p:pic>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End Locations of Torsion Springs</a:t>
            </a:r>
            <a:endParaRPr lang="en-US" dirty="0"/>
          </a:p>
        </p:txBody>
      </p:sp>
      <p:sp>
        <p:nvSpPr>
          <p:cNvPr id="3" name="Content Placeholder 2"/>
          <p:cNvSpPr>
            <a:spLocks noGrp="1"/>
          </p:cNvSpPr>
          <p:nvPr>
            <p:ph idx="1"/>
          </p:nvPr>
        </p:nvSpPr>
        <p:spPr>
          <a:xfrm>
            <a:off x="381000" y="762000"/>
            <a:ext cx="8610600" cy="5715000"/>
          </a:xfrm>
        </p:spPr>
        <p:txBody>
          <a:bodyPr/>
          <a:lstStyle/>
          <a:p>
            <a:r>
              <a:rPr lang="en-US" dirty="0" smtClean="0"/>
              <a:t>Commercial tolerances on relative end positions is given in Table 10–9</a:t>
            </a:r>
            <a:endParaRPr lang="en-US" dirty="0"/>
          </a:p>
        </p:txBody>
      </p:sp>
      <p:sp>
        <p:nvSpPr>
          <p:cNvPr id="4" name="Footer Placeholder 3"/>
          <p:cNvSpPr>
            <a:spLocks noGrp="1"/>
          </p:cNvSpPr>
          <p:nvPr>
            <p:ph type="ftr" sz="quarter" idx="11"/>
          </p:nvPr>
        </p:nvSpPr>
        <p:spPr/>
        <p:txBody>
          <a:bodyPr/>
          <a:lstStyle/>
          <a:p>
            <a:r>
              <a:rPr lang="en-US" smtClean="0"/>
              <a:t>Shigley’s Mechanical Engineering Design</a:t>
            </a:r>
            <a:endParaRPr lang="en-US" dirty="0"/>
          </a:p>
        </p:txBody>
      </p:sp>
      <p:pic>
        <p:nvPicPr>
          <p:cNvPr id="8" name="Picture 4" descr="bud29281_ta10_09"/>
          <p:cNvPicPr>
            <a:picLocks noChangeAspect="1" noChangeArrowheads="1"/>
          </p:cNvPicPr>
          <p:nvPr/>
        </p:nvPicPr>
        <p:blipFill>
          <a:blip r:embed="rId2" cstate="print"/>
          <a:srcRect t="15165"/>
          <a:stretch>
            <a:fillRect/>
          </a:stretch>
        </p:blipFill>
        <p:spPr bwMode="auto">
          <a:xfrm>
            <a:off x="381000" y="2286000"/>
            <a:ext cx="8534400" cy="2830253"/>
          </a:xfrm>
          <a:prstGeom prst="rect">
            <a:avLst/>
          </a:prstGeom>
          <a:noFill/>
        </p:spPr>
      </p:pic>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Stress in Torsion Springs</a:t>
            </a:r>
            <a:endParaRPr lang="en-US" dirty="0"/>
          </a:p>
        </p:txBody>
      </p:sp>
      <p:sp>
        <p:nvSpPr>
          <p:cNvPr id="3" name="Content Placeholder 2"/>
          <p:cNvSpPr>
            <a:spLocks noGrp="1"/>
          </p:cNvSpPr>
          <p:nvPr>
            <p:ph idx="1"/>
          </p:nvPr>
        </p:nvSpPr>
        <p:spPr>
          <a:xfrm>
            <a:off x="381000" y="762000"/>
            <a:ext cx="8763000" cy="5715000"/>
          </a:xfrm>
        </p:spPr>
        <p:txBody>
          <a:bodyPr/>
          <a:lstStyle/>
          <a:p>
            <a:r>
              <a:rPr lang="en-US" dirty="0" smtClean="0"/>
              <a:t>The coil of a torsion spring experiences bending stress (despite the name of the spring).</a:t>
            </a:r>
          </a:p>
          <a:p>
            <a:r>
              <a:rPr lang="en-US" dirty="0" smtClean="0"/>
              <a:t>Including a stress-correction factor, the stress in the coil can be represented by</a:t>
            </a:r>
          </a:p>
          <a:p>
            <a:endParaRPr lang="en-US" dirty="0" smtClean="0"/>
          </a:p>
          <a:p>
            <a:r>
              <a:rPr lang="en-US" dirty="0" smtClean="0"/>
              <a:t>The stress-correction factor at inner and outer fibers has been found analytically for round wire to be </a:t>
            </a:r>
          </a:p>
          <a:p>
            <a:endParaRPr lang="en-US" dirty="0" smtClean="0"/>
          </a:p>
          <a:p>
            <a:endParaRPr lang="en-US" dirty="0" smtClean="0"/>
          </a:p>
          <a:p>
            <a:r>
              <a:rPr lang="en-US" i="1" dirty="0" err="1" smtClean="0"/>
              <a:t>K</a:t>
            </a:r>
            <a:r>
              <a:rPr lang="en-US" i="1" baseline="-25000" dirty="0" err="1" smtClean="0"/>
              <a:t>i</a:t>
            </a:r>
            <a:r>
              <a:rPr lang="en-US" dirty="0" smtClean="0"/>
              <a:t> is always larger, giving the highest stress at the inner fiber.</a:t>
            </a:r>
          </a:p>
          <a:p>
            <a:r>
              <a:rPr lang="en-US" dirty="0" smtClean="0"/>
              <a:t>With a bending moment of </a:t>
            </a:r>
            <a:r>
              <a:rPr lang="en-US" i="1" dirty="0" smtClean="0"/>
              <a:t>M = Fr</a:t>
            </a:r>
            <a:r>
              <a:rPr lang="en-US" dirty="0" smtClean="0"/>
              <a:t>, for round wire the bending stress is</a:t>
            </a:r>
            <a:endParaRPr lang="en-US" dirty="0"/>
          </a:p>
        </p:txBody>
      </p:sp>
      <p:sp>
        <p:nvSpPr>
          <p:cNvPr id="4" name="Footer Placeholder 3"/>
          <p:cNvSpPr>
            <a:spLocks noGrp="1"/>
          </p:cNvSpPr>
          <p:nvPr>
            <p:ph type="ftr" sz="quarter" idx="11"/>
          </p:nvPr>
        </p:nvSpPr>
        <p:spPr/>
        <p:txBody>
          <a:bodyPr/>
          <a:lstStyle/>
          <a:p>
            <a:r>
              <a:rPr lang="en-US" smtClean="0"/>
              <a:t>Shigley’s Mechanical Engineering Design</a:t>
            </a:r>
            <a:endParaRPr lang="en-US" dirty="0"/>
          </a:p>
        </p:txBody>
      </p:sp>
      <p:pic>
        <p:nvPicPr>
          <p:cNvPr id="71682" name="Picture 2"/>
          <p:cNvPicPr>
            <a:picLocks noChangeAspect="1" noChangeArrowheads="1"/>
          </p:cNvPicPr>
          <p:nvPr/>
        </p:nvPicPr>
        <p:blipFill>
          <a:blip r:embed="rId2" cstate="print"/>
          <a:srcRect/>
          <a:stretch>
            <a:fillRect/>
          </a:stretch>
        </p:blipFill>
        <p:spPr bwMode="auto">
          <a:xfrm>
            <a:off x="3276600" y="2057400"/>
            <a:ext cx="1590675" cy="781050"/>
          </a:xfrm>
          <a:prstGeom prst="rect">
            <a:avLst/>
          </a:prstGeom>
          <a:noFill/>
          <a:ln w="9525">
            <a:noFill/>
            <a:miter lim="800000"/>
            <a:headEnd/>
            <a:tailEnd/>
          </a:ln>
        </p:spPr>
      </p:pic>
      <p:pic>
        <p:nvPicPr>
          <p:cNvPr id="6" name="Picture 2"/>
          <p:cNvPicPr>
            <a:picLocks noChangeAspect="1" noChangeArrowheads="1"/>
          </p:cNvPicPr>
          <p:nvPr/>
        </p:nvPicPr>
        <p:blipFill>
          <a:blip r:embed="rId3" cstate="print"/>
          <a:srcRect/>
          <a:stretch>
            <a:fillRect/>
          </a:stretch>
        </p:blipFill>
        <p:spPr bwMode="auto">
          <a:xfrm>
            <a:off x="2133600" y="3581400"/>
            <a:ext cx="6800850" cy="733425"/>
          </a:xfrm>
          <a:prstGeom prst="rect">
            <a:avLst/>
          </a:prstGeom>
          <a:noFill/>
          <a:ln w="9525">
            <a:noFill/>
            <a:miter lim="800000"/>
            <a:headEnd/>
            <a:tailEnd/>
          </a:ln>
          <a:effectLst/>
        </p:spPr>
      </p:pic>
      <p:pic>
        <p:nvPicPr>
          <p:cNvPr id="7" name="Picture 3"/>
          <p:cNvPicPr>
            <a:picLocks noChangeAspect="1" noChangeArrowheads="1"/>
          </p:cNvPicPr>
          <p:nvPr/>
        </p:nvPicPr>
        <p:blipFill>
          <a:blip r:embed="rId4" cstate="print"/>
          <a:srcRect/>
          <a:stretch>
            <a:fillRect/>
          </a:stretch>
        </p:blipFill>
        <p:spPr bwMode="auto">
          <a:xfrm>
            <a:off x="3733800" y="5562600"/>
            <a:ext cx="5210175" cy="58102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Ends of Compression Springs</a:t>
            </a:r>
            <a:endParaRPr lang="en-US" dirty="0"/>
          </a:p>
        </p:txBody>
      </p:sp>
      <p:sp>
        <p:nvSpPr>
          <p:cNvPr id="4" name="Footer Placeholder 3"/>
          <p:cNvSpPr>
            <a:spLocks noGrp="1"/>
          </p:cNvSpPr>
          <p:nvPr>
            <p:ph type="ftr" sz="quarter" idx="11"/>
          </p:nvPr>
        </p:nvSpPr>
        <p:spPr/>
        <p:txBody>
          <a:bodyPr/>
          <a:lstStyle/>
          <a:p>
            <a:r>
              <a:rPr lang="en-US" smtClean="0"/>
              <a:t>Shigley’s Mechanical Engineering Design</a:t>
            </a:r>
            <a:endParaRPr lang="en-US" dirty="0"/>
          </a:p>
        </p:txBody>
      </p:sp>
      <p:pic>
        <p:nvPicPr>
          <p:cNvPr id="5" name="Picture 3" descr="bud29281_1002"/>
          <p:cNvPicPr>
            <a:picLocks noChangeAspect="1" noChangeArrowheads="1"/>
          </p:cNvPicPr>
          <p:nvPr/>
        </p:nvPicPr>
        <p:blipFill>
          <a:blip r:embed="rId2" cstate="print"/>
          <a:srcRect t="7306"/>
          <a:stretch>
            <a:fillRect/>
          </a:stretch>
        </p:blipFill>
        <p:spPr bwMode="auto">
          <a:xfrm>
            <a:off x="685800" y="1295400"/>
            <a:ext cx="8229600" cy="4632325"/>
          </a:xfrm>
          <a:prstGeom prst="rect">
            <a:avLst/>
          </a:prstGeom>
          <a:noFill/>
        </p:spPr>
      </p:pic>
      <p:sp>
        <p:nvSpPr>
          <p:cNvPr id="6" name="TextBox 5"/>
          <p:cNvSpPr txBox="1"/>
          <p:nvPr/>
        </p:nvSpPr>
        <p:spPr>
          <a:xfrm>
            <a:off x="4038600" y="5943600"/>
            <a:ext cx="1371600" cy="400110"/>
          </a:xfrm>
          <a:prstGeom prst="rect">
            <a:avLst/>
          </a:prstGeom>
          <a:noFill/>
        </p:spPr>
        <p:txBody>
          <a:bodyPr wrap="square" rtlCol="0">
            <a:spAutoFit/>
          </a:bodyPr>
          <a:lstStyle/>
          <a:p>
            <a:r>
              <a:rPr lang="en-US" sz="2000" dirty="0" smtClean="0"/>
              <a:t>Fig. 10–2</a:t>
            </a:r>
          </a:p>
        </p:txBody>
      </p: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Spring Rate for Torsion Springs</a:t>
            </a:r>
            <a:endParaRPr lang="en-US" dirty="0"/>
          </a:p>
        </p:txBody>
      </p:sp>
      <p:sp>
        <p:nvSpPr>
          <p:cNvPr id="3" name="Content Placeholder 2"/>
          <p:cNvSpPr>
            <a:spLocks noGrp="1"/>
          </p:cNvSpPr>
          <p:nvPr>
            <p:ph idx="1"/>
          </p:nvPr>
        </p:nvSpPr>
        <p:spPr>
          <a:xfrm>
            <a:off x="381000" y="762000"/>
            <a:ext cx="8763000" cy="5791200"/>
          </a:xfrm>
        </p:spPr>
        <p:txBody>
          <a:bodyPr/>
          <a:lstStyle/>
          <a:p>
            <a:r>
              <a:rPr lang="en-US" dirty="0" smtClean="0"/>
              <a:t>Angular deflection is commonly expressed in both radians and revolutions (turns).</a:t>
            </a:r>
          </a:p>
          <a:p>
            <a:r>
              <a:rPr lang="en-US" dirty="0" smtClean="0"/>
              <a:t>If a term contains revolutions, the variable will be expressed with a prime sign.</a:t>
            </a:r>
          </a:p>
          <a:p>
            <a:r>
              <a:rPr lang="en-US" dirty="0" smtClean="0"/>
              <a:t>The spring rate, if linear, is</a:t>
            </a:r>
          </a:p>
          <a:p>
            <a:endParaRPr lang="en-US" dirty="0" smtClean="0"/>
          </a:p>
          <a:p>
            <a:endParaRPr lang="en-US" dirty="0" smtClean="0"/>
          </a:p>
          <a:p>
            <a:pPr lvl="1">
              <a:buNone/>
            </a:pPr>
            <a:r>
              <a:rPr lang="en-US" dirty="0" smtClean="0"/>
              <a:t>where moment </a:t>
            </a:r>
            <a:r>
              <a:rPr lang="en-US" i="1" dirty="0" smtClean="0"/>
              <a:t>M</a:t>
            </a:r>
            <a:r>
              <a:rPr lang="en-US" dirty="0" smtClean="0"/>
              <a:t> can be expressed as </a:t>
            </a:r>
            <a:r>
              <a:rPr lang="en-US" i="1" dirty="0" smtClean="0"/>
              <a:t>Fl</a:t>
            </a:r>
            <a:r>
              <a:rPr lang="en-US" dirty="0" smtClean="0"/>
              <a:t> or </a:t>
            </a:r>
            <a:r>
              <a:rPr lang="en-US" i="1" dirty="0" smtClean="0"/>
              <a:t>Fr</a:t>
            </a:r>
            <a:r>
              <a:rPr lang="en-US" dirty="0" smtClean="0"/>
              <a:t>.</a:t>
            </a:r>
            <a:endParaRPr lang="en-US" dirty="0"/>
          </a:p>
        </p:txBody>
      </p:sp>
      <p:sp>
        <p:nvSpPr>
          <p:cNvPr id="4" name="Footer Placeholder 3"/>
          <p:cNvSpPr>
            <a:spLocks noGrp="1"/>
          </p:cNvSpPr>
          <p:nvPr>
            <p:ph type="ftr" sz="quarter" idx="11"/>
          </p:nvPr>
        </p:nvSpPr>
        <p:spPr/>
        <p:txBody>
          <a:bodyPr/>
          <a:lstStyle/>
          <a:p>
            <a:r>
              <a:rPr lang="en-US" smtClean="0"/>
              <a:t>Shigley’s Mechanical Engineering Design</a:t>
            </a:r>
            <a:endParaRPr lang="en-US" dirty="0"/>
          </a:p>
        </p:txBody>
      </p:sp>
      <p:pic>
        <p:nvPicPr>
          <p:cNvPr id="5" name="Picture 4"/>
          <p:cNvPicPr>
            <a:picLocks noChangeAspect="1" noChangeArrowheads="1"/>
          </p:cNvPicPr>
          <p:nvPr/>
        </p:nvPicPr>
        <p:blipFill>
          <a:blip r:embed="rId2" cstate="print"/>
          <a:srcRect/>
          <a:stretch>
            <a:fillRect/>
          </a:stretch>
        </p:blipFill>
        <p:spPr bwMode="auto">
          <a:xfrm>
            <a:off x="2438400" y="2895600"/>
            <a:ext cx="6010275" cy="67627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Deflection in the Body of Torsion Springs</a:t>
            </a:r>
            <a:endParaRPr lang="en-US" dirty="0"/>
          </a:p>
        </p:txBody>
      </p:sp>
      <p:sp>
        <p:nvSpPr>
          <p:cNvPr id="3" name="Content Placeholder 2"/>
          <p:cNvSpPr>
            <a:spLocks noGrp="1"/>
          </p:cNvSpPr>
          <p:nvPr>
            <p:ph idx="1"/>
          </p:nvPr>
        </p:nvSpPr>
        <p:spPr>
          <a:xfrm>
            <a:off x="381000" y="838200"/>
            <a:ext cx="8763000" cy="5791200"/>
          </a:xfrm>
        </p:spPr>
        <p:txBody>
          <a:bodyPr/>
          <a:lstStyle/>
          <a:p>
            <a:r>
              <a:rPr lang="en-US" dirty="0" smtClean="0"/>
              <a:t>Use Castigliano’s method to find the deflection in radians in the body of a torsion spring.</a:t>
            </a:r>
          </a:p>
          <a:p>
            <a:endParaRPr lang="en-US" dirty="0" smtClean="0"/>
          </a:p>
          <a:p>
            <a:endParaRPr lang="en-US" dirty="0" smtClean="0"/>
          </a:p>
          <a:p>
            <a:r>
              <a:rPr lang="en-US" dirty="0" smtClean="0"/>
              <a:t>Let </a:t>
            </a:r>
            <a:r>
              <a:rPr lang="en-US" i="1" dirty="0" smtClean="0"/>
              <a:t>M = Fl = Fr, </a:t>
            </a:r>
            <a:r>
              <a:rPr lang="en-US" dirty="0" smtClean="0"/>
              <a:t>and integrate over the length of the body-coil wire.  The force </a:t>
            </a:r>
            <a:r>
              <a:rPr lang="en-US" i="1" dirty="0" smtClean="0"/>
              <a:t>F</a:t>
            </a:r>
            <a:r>
              <a:rPr lang="en-US" dirty="0" smtClean="0"/>
              <a:t> will deflect through a distance </a:t>
            </a:r>
            <a:r>
              <a:rPr lang="en-US" i="1" dirty="0" err="1" smtClean="0"/>
              <a:t>r</a:t>
            </a:r>
            <a:r>
              <a:rPr lang="en-US" i="1" dirty="0" err="1" smtClean="0">
                <a:latin typeface="Symbol" pitchFamily="18" charset="2"/>
              </a:rPr>
              <a:t>q</a:t>
            </a:r>
            <a:r>
              <a:rPr lang="en-US" i="1" dirty="0" smtClean="0"/>
              <a:t>.</a:t>
            </a:r>
          </a:p>
          <a:p>
            <a:endParaRPr lang="en-US" i="1" dirty="0" smtClean="0"/>
          </a:p>
          <a:p>
            <a:endParaRPr lang="en-US" i="1" dirty="0" smtClean="0"/>
          </a:p>
          <a:p>
            <a:r>
              <a:rPr lang="en-US" dirty="0" smtClean="0"/>
              <a:t>Using </a:t>
            </a:r>
            <a:r>
              <a:rPr lang="en-US" i="1" dirty="0" smtClean="0"/>
              <a:t>I</a:t>
            </a:r>
            <a:r>
              <a:rPr lang="en-US" dirty="0" smtClean="0"/>
              <a:t> for round wire, and solving for </a:t>
            </a:r>
            <a:r>
              <a:rPr lang="en-US" i="1" dirty="0" smtClean="0">
                <a:latin typeface="Symbol" pitchFamily="18" charset="2"/>
              </a:rPr>
              <a:t>q</a:t>
            </a:r>
            <a:r>
              <a:rPr lang="en-US" i="1" dirty="0" smtClean="0"/>
              <a:t>,</a:t>
            </a:r>
            <a:endParaRPr lang="en-US" dirty="0"/>
          </a:p>
        </p:txBody>
      </p:sp>
      <p:sp>
        <p:nvSpPr>
          <p:cNvPr id="4" name="Footer Placeholder 3"/>
          <p:cNvSpPr>
            <a:spLocks noGrp="1"/>
          </p:cNvSpPr>
          <p:nvPr>
            <p:ph type="ftr" sz="quarter" idx="11"/>
          </p:nvPr>
        </p:nvSpPr>
        <p:spPr/>
        <p:txBody>
          <a:bodyPr/>
          <a:lstStyle/>
          <a:p>
            <a:r>
              <a:rPr lang="en-US" smtClean="0"/>
              <a:t>Shigley’s Mechanical Engineering Design</a:t>
            </a:r>
            <a:endParaRPr lang="en-US" dirty="0"/>
          </a:p>
        </p:txBody>
      </p:sp>
      <p:pic>
        <p:nvPicPr>
          <p:cNvPr id="72706" name="Picture 2"/>
          <p:cNvPicPr>
            <a:picLocks noChangeAspect="1" noChangeArrowheads="1"/>
          </p:cNvPicPr>
          <p:nvPr/>
        </p:nvPicPr>
        <p:blipFill>
          <a:blip r:embed="rId2" cstate="print"/>
          <a:srcRect/>
          <a:stretch>
            <a:fillRect/>
          </a:stretch>
        </p:blipFill>
        <p:spPr bwMode="auto">
          <a:xfrm>
            <a:off x="3200400" y="1676400"/>
            <a:ext cx="2047875" cy="895350"/>
          </a:xfrm>
          <a:prstGeom prst="rect">
            <a:avLst/>
          </a:prstGeom>
          <a:noFill/>
          <a:ln w="9525">
            <a:noFill/>
            <a:miter lim="800000"/>
            <a:headEnd/>
            <a:tailEnd/>
          </a:ln>
        </p:spPr>
      </p:pic>
      <p:pic>
        <p:nvPicPr>
          <p:cNvPr id="72707" name="Picture 3"/>
          <p:cNvPicPr>
            <a:picLocks noChangeAspect="1" noChangeArrowheads="1"/>
          </p:cNvPicPr>
          <p:nvPr/>
        </p:nvPicPr>
        <p:blipFill>
          <a:blip r:embed="rId3" cstate="print"/>
          <a:srcRect/>
          <a:stretch>
            <a:fillRect/>
          </a:stretch>
        </p:blipFill>
        <p:spPr bwMode="auto">
          <a:xfrm>
            <a:off x="1295400" y="3276600"/>
            <a:ext cx="6838950" cy="942975"/>
          </a:xfrm>
          <a:prstGeom prst="rect">
            <a:avLst/>
          </a:prstGeom>
          <a:noFill/>
          <a:ln w="9525">
            <a:noFill/>
            <a:miter lim="800000"/>
            <a:headEnd/>
            <a:tailEnd/>
          </a:ln>
        </p:spPr>
      </p:pic>
      <p:pic>
        <p:nvPicPr>
          <p:cNvPr id="72708" name="Picture 4"/>
          <p:cNvPicPr>
            <a:picLocks noChangeAspect="1" noChangeArrowheads="1"/>
          </p:cNvPicPr>
          <p:nvPr/>
        </p:nvPicPr>
        <p:blipFill>
          <a:blip r:embed="rId4" cstate="print"/>
          <a:srcRect/>
          <a:stretch>
            <a:fillRect/>
          </a:stretch>
        </p:blipFill>
        <p:spPr bwMode="auto">
          <a:xfrm>
            <a:off x="2895600" y="4648200"/>
            <a:ext cx="3686175" cy="7715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Deflection in the Ends of Torsion Springs</a:t>
            </a:r>
            <a:endParaRPr lang="en-US" dirty="0"/>
          </a:p>
        </p:txBody>
      </p:sp>
      <p:sp>
        <p:nvSpPr>
          <p:cNvPr id="3" name="Content Placeholder 2"/>
          <p:cNvSpPr>
            <a:spLocks noGrp="1"/>
          </p:cNvSpPr>
          <p:nvPr>
            <p:ph idx="1"/>
          </p:nvPr>
        </p:nvSpPr>
        <p:spPr>
          <a:xfrm>
            <a:off x="381000" y="762000"/>
            <a:ext cx="8763000" cy="5791200"/>
          </a:xfrm>
        </p:spPr>
        <p:txBody>
          <a:bodyPr/>
          <a:lstStyle/>
          <a:p>
            <a:r>
              <a:rPr lang="en-US" dirty="0" smtClean="0"/>
              <a:t>The deflection in the ends of the spring must be accounted for.</a:t>
            </a:r>
          </a:p>
          <a:p>
            <a:r>
              <a:rPr lang="en-US" dirty="0" smtClean="0"/>
              <a:t>The angle subtended by the end deflection is obtained from standard cantilever beam approach.</a:t>
            </a:r>
            <a:endParaRPr lang="en-US" dirty="0"/>
          </a:p>
        </p:txBody>
      </p:sp>
      <p:sp>
        <p:nvSpPr>
          <p:cNvPr id="4" name="Footer Placeholder 3"/>
          <p:cNvSpPr>
            <a:spLocks noGrp="1"/>
          </p:cNvSpPr>
          <p:nvPr>
            <p:ph type="ftr" sz="quarter" idx="11"/>
          </p:nvPr>
        </p:nvSpPr>
        <p:spPr/>
        <p:txBody>
          <a:bodyPr/>
          <a:lstStyle/>
          <a:p>
            <a:r>
              <a:rPr lang="en-US" smtClean="0"/>
              <a:t>Shigley’s Mechanical Engineering Design</a:t>
            </a:r>
            <a:endParaRPr lang="en-US" dirty="0"/>
          </a:p>
        </p:txBody>
      </p:sp>
      <p:pic>
        <p:nvPicPr>
          <p:cNvPr id="5" name="Picture 5"/>
          <p:cNvPicPr>
            <a:picLocks noChangeAspect="1" noChangeArrowheads="1"/>
          </p:cNvPicPr>
          <p:nvPr/>
        </p:nvPicPr>
        <p:blipFill>
          <a:blip r:embed="rId2" cstate="print"/>
          <a:srcRect/>
          <a:stretch>
            <a:fillRect/>
          </a:stretch>
        </p:blipFill>
        <p:spPr bwMode="auto">
          <a:xfrm>
            <a:off x="1981200" y="2057400"/>
            <a:ext cx="6762750" cy="71437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Deflection in Torsion Springs</a:t>
            </a:r>
            <a:endParaRPr lang="en-US" dirty="0"/>
          </a:p>
        </p:txBody>
      </p:sp>
      <p:sp>
        <p:nvSpPr>
          <p:cNvPr id="3" name="Content Placeholder 2"/>
          <p:cNvSpPr>
            <a:spLocks noGrp="1"/>
          </p:cNvSpPr>
          <p:nvPr>
            <p:ph idx="1"/>
          </p:nvPr>
        </p:nvSpPr>
        <p:spPr>
          <a:xfrm>
            <a:off x="381000" y="762000"/>
            <a:ext cx="8763000" cy="5638800"/>
          </a:xfrm>
        </p:spPr>
        <p:txBody>
          <a:bodyPr/>
          <a:lstStyle/>
          <a:p>
            <a:r>
              <a:rPr lang="en-US" dirty="0" smtClean="0"/>
              <a:t>The total angular deflection is obtained by combining the body deflection and the end deflection.</a:t>
            </a:r>
          </a:p>
          <a:p>
            <a:r>
              <a:rPr lang="en-US" dirty="0" smtClean="0"/>
              <a:t>With end lengths of </a:t>
            </a:r>
            <a:r>
              <a:rPr lang="en-US" i="1" dirty="0" smtClean="0"/>
              <a:t>l</a:t>
            </a:r>
            <a:r>
              <a:rPr lang="en-US" baseline="-25000" dirty="0" smtClean="0"/>
              <a:t>1</a:t>
            </a:r>
            <a:r>
              <a:rPr lang="en-US" dirty="0" smtClean="0"/>
              <a:t> and </a:t>
            </a:r>
            <a:r>
              <a:rPr lang="en-US" i="1" dirty="0" smtClean="0"/>
              <a:t>l</a:t>
            </a:r>
            <a:r>
              <a:rPr lang="en-US" baseline="-25000" dirty="0" smtClean="0"/>
              <a:t>2</a:t>
            </a:r>
            <a:r>
              <a:rPr lang="en-US" dirty="0" smtClean="0"/>
              <a:t>, combining the two deflections previously obtained gives,</a:t>
            </a:r>
            <a:endParaRPr lang="en-US" dirty="0"/>
          </a:p>
        </p:txBody>
      </p:sp>
      <p:sp>
        <p:nvSpPr>
          <p:cNvPr id="4" name="Footer Placeholder 3"/>
          <p:cNvSpPr>
            <a:spLocks noGrp="1"/>
          </p:cNvSpPr>
          <p:nvPr>
            <p:ph type="ftr" sz="quarter" idx="11"/>
          </p:nvPr>
        </p:nvSpPr>
        <p:spPr/>
        <p:txBody>
          <a:bodyPr/>
          <a:lstStyle/>
          <a:p>
            <a:r>
              <a:rPr lang="en-US" smtClean="0"/>
              <a:t>Shigley’s Mechanical Engineering Design</a:t>
            </a:r>
            <a:endParaRPr lang="en-US" dirty="0"/>
          </a:p>
        </p:txBody>
      </p:sp>
      <p:pic>
        <p:nvPicPr>
          <p:cNvPr id="5" name="Picture 6"/>
          <p:cNvPicPr>
            <a:picLocks noChangeAspect="1" noChangeArrowheads="1"/>
          </p:cNvPicPr>
          <p:nvPr/>
        </p:nvPicPr>
        <p:blipFill>
          <a:blip r:embed="rId2" cstate="print"/>
          <a:srcRect/>
          <a:stretch>
            <a:fillRect/>
          </a:stretch>
        </p:blipFill>
        <p:spPr bwMode="auto">
          <a:xfrm>
            <a:off x="1066800" y="2514600"/>
            <a:ext cx="7858125" cy="67627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Equivalent Active Turns</a:t>
            </a:r>
            <a:endParaRPr lang="en-US" dirty="0"/>
          </a:p>
        </p:txBody>
      </p:sp>
      <p:sp>
        <p:nvSpPr>
          <p:cNvPr id="3" name="Content Placeholder 2"/>
          <p:cNvSpPr>
            <a:spLocks noGrp="1"/>
          </p:cNvSpPr>
          <p:nvPr>
            <p:ph idx="1"/>
          </p:nvPr>
        </p:nvSpPr>
        <p:spPr>
          <a:xfrm>
            <a:off x="381000" y="762000"/>
            <a:ext cx="8763000" cy="5791200"/>
          </a:xfrm>
        </p:spPr>
        <p:txBody>
          <a:bodyPr/>
          <a:lstStyle/>
          <a:p>
            <a:r>
              <a:rPr lang="en-US" dirty="0" smtClean="0"/>
              <a:t>The equivalent number of active turns, including the effect of the ends, is</a:t>
            </a:r>
            <a:endParaRPr lang="en-US" dirty="0"/>
          </a:p>
        </p:txBody>
      </p:sp>
      <p:sp>
        <p:nvSpPr>
          <p:cNvPr id="4" name="Footer Placeholder 3"/>
          <p:cNvSpPr>
            <a:spLocks noGrp="1"/>
          </p:cNvSpPr>
          <p:nvPr>
            <p:ph type="ftr" sz="quarter" idx="11"/>
          </p:nvPr>
        </p:nvSpPr>
        <p:spPr/>
        <p:txBody>
          <a:bodyPr/>
          <a:lstStyle/>
          <a:p>
            <a:r>
              <a:rPr lang="en-US" smtClean="0"/>
              <a:t>Shigley’s Mechanical Engineering Design</a:t>
            </a:r>
            <a:endParaRPr lang="en-US" dirty="0"/>
          </a:p>
        </p:txBody>
      </p:sp>
      <p:pic>
        <p:nvPicPr>
          <p:cNvPr id="5" name="Picture 7"/>
          <p:cNvPicPr>
            <a:picLocks noChangeAspect="1" noChangeArrowheads="1"/>
          </p:cNvPicPr>
          <p:nvPr/>
        </p:nvPicPr>
        <p:blipFill>
          <a:blip r:embed="rId2" cstate="print"/>
          <a:srcRect/>
          <a:stretch>
            <a:fillRect/>
          </a:stretch>
        </p:blipFill>
        <p:spPr bwMode="auto">
          <a:xfrm>
            <a:off x="2209800" y="1524000"/>
            <a:ext cx="5505450" cy="62865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Spring Rate in Torsion Springs</a:t>
            </a:r>
            <a:endParaRPr lang="en-US" dirty="0"/>
          </a:p>
        </p:txBody>
      </p:sp>
      <p:sp>
        <p:nvSpPr>
          <p:cNvPr id="3" name="Content Placeholder 2"/>
          <p:cNvSpPr>
            <a:spLocks noGrp="1"/>
          </p:cNvSpPr>
          <p:nvPr>
            <p:ph idx="1"/>
          </p:nvPr>
        </p:nvSpPr>
        <p:spPr>
          <a:xfrm>
            <a:off x="381000" y="762000"/>
            <a:ext cx="8610600" cy="5715000"/>
          </a:xfrm>
        </p:spPr>
        <p:txBody>
          <a:bodyPr/>
          <a:lstStyle/>
          <a:p>
            <a:r>
              <a:rPr lang="en-US" dirty="0" smtClean="0"/>
              <a:t>The spring rate, in torque per radian</a:t>
            </a:r>
          </a:p>
          <a:p>
            <a:endParaRPr lang="en-US" dirty="0" smtClean="0"/>
          </a:p>
          <a:p>
            <a:endParaRPr lang="en-US" dirty="0" smtClean="0"/>
          </a:p>
          <a:p>
            <a:r>
              <a:rPr lang="en-US" dirty="0" smtClean="0"/>
              <a:t>The spring rate, in torque per turn</a:t>
            </a:r>
          </a:p>
          <a:p>
            <a:endParaRPr lang="en-US" dirty="0" smtClean="0"/>
          </a:p>
          <a:p>
            <a:endParaRPr lang="en-US" dirty="0" smtClean="0"/>
          </a:p>
          <a:p>
            <a:r>
              <a:rPr lang="en-US" dirty="0" smtClean="0"/>
              <a:t>To compensate for the effect of friction between the coils and an arbor, tests show that the 10.2 should be increased to 10.8.</a:t>
            </a:r>
          </a:p>
          <a:p>
            <a:endParaRPr lang="en-US" dirty="0" smtClean="0"/>
          </a:p>
          <a:p>
            <a:endParaRPr lang="en-US" dirty="0" smtClean="0"/>
          </a:p>
          <a:p>
            <a:r>
              <a:rPr lang="en-US" dirty="0" smtClean="0"/>
              <a:t>Expressing Eq. (10–47) in revolutions, and applying the same correction for friction, gives the total angular deflection as</a:t>
            </a:r>
            <a:endParaRPr lang="en-US" dirty="0"/>
          </a:p>
        </p:txBody>
      </p:sp>
      <p:sp>
        <p:nvSpPr>
          <p:cNvPr id="4" name="Footer Placeholder 3"/>
          <p:cNvSpPr>
            <a:spLocks noGrp="1"/>
          </p:cNvSpPr>
          <p:nvPr>
            <p:ph type="ftr" sz="quarter" idx="11"/>
          </p:nvPr>
        </p:nvSpPr>
        <p:spPr/>
        <p:txBody>
          <a:bodyPr/>
          <a:lstStyle/>
          <a:p>
            <a:r>
              <a:rPr lang="en-US" smtClean="0"/>
              <a:t>Shigley’s Mechanical Engineering Design</a:t>
            </a:r>
            <a:endParaRPr lang="en-US" dirty="0"/>
          </a:p>
        </p:txBody>
      </p:sp>
      <p:pic>
        <p:nvPicPr>
          <p:cNvPr id="5" name="Picture 2"/>
          <p:cNvPicPr>
            <a:picLocks noChangeAspect="1" noChangeArrowheads="1"/>
          </p:cNvPicPr>
          <p:nvPr/>
        </p:nvPicPr>
        <p:blipFill>
          <a:blip r:embed="rId2" cstate="print"/>
          <a:srcRect/>
          <a:stretch>
            <a:fillRect/>
          </a:stretch>
        </p:blipFill>
        <p:spPr bwMode="auto">
          <a:xfrm>
            <a:off x="2743200" y="1219200"/>
            <a:ext cx="5876925" cy="628650"/>
          </a:xfrm>
          <a:prstGeom prst="rect">
            <a:avLst/>
          </a:prstGeom>
          <a:noFill/>
          <a:ln w="9525">
            <a:noFill/>
            <a:miter lim="800000"/>
            <a:headEnd/>
            <a:tailEnd/>
          </a:ln>
          <a:effectLst/>
        </p:spPr>
      </p:pic>
      <p:pic>
        <p:nvPicPr>
          <p:cNvPr id="6" name="Picture 3"/>
          <p:cNvPicPr>
            <a:picLocks noChangeAspect="1" noChangeArrowheads="1"/>
          </p:cNvPicPr>
          <p:nvPr/>
        </p:nvPicPr>
        <p:blipFill>
          <a:blip r:embed="rId3" cstate="print"/>
          <a:srcRect/>
          <a:stretch>
            <a:fillRect/>
          </a:stretch>
        </p:blipFill>
        <p:spPr bwMode="auto">
          <a:xfrm>
            <a:off x="2743200" y="2590800"/>
            <a:ext cx="5924550" cy="676275"/>
          </a:xfrm>
          <a:prstGeom prst="rect">
            <a:avLst/>
          </a:prstGeom>
          <a:noFill/>
          <a:ln w="9525">
            <a:noFill/>
            <a:miter lim="800000"/>
            <a:headEnd/>
            <a:tailEnd/>
          </a:ln>
          <a:effectLst/>
        </p:spPr>
      </p:pic>
      <p:pic>
        <p:nvPicPr>
          <p:cNvPr id="7" name="Picture 4"/>
          <p:cNvPicPr>
            <a:picLocks noChangeAspect="1" noChangeArrowheads="1"/>
          </p:cNvPicPr>
          <p:nvPr/>
        </p:nvPicPr>
        <p:blipFill>
          <a:blip r:embed="rId4" cstate="print"/>
          <a:srcRect/>
          <a:stretch>
            <a:fillRect/>
          </a:stretch>
        </p:blipFill>
        <p:spPr bwMode="auto">
          <a:xfrm>
            <a:off x="3352800" y="4267200"/>
            <a:ext cx="5286375" cy="657225"/>
          </a:xfrm>
          <a:prstGeom prst="rect">
            <a:avLst/>
          </a:prstGeom>
          <a:noFill/>
          <a:ln w="9525">
            <a:noFill/>
            <a:miter lim="800000"/>
            <a:headEnd/>
            <a:tailEnd/>
          </a:ln>
          <a:effectLst/>
        </p:spPr>
      </p:pic>
      <p:pic>
        <p:nvPicPr>
          <p:cNvPr id="8" name="Picture 5"/>
          <p:cNvPicPr>
            <a:picLocks noChangeAspect="1" noChangeArrowheads="1"/>
          </p:cNvPicPr>
          <p:nvPr/>
        </p:nvPicPr>
        <p:blipFill>
          <a:blip r:embed="rId5" cstate="print"/>
          <a:srcRect/>
          <a:stretch>
            <a:fillRect/>
          </a:stretch>
        </p:blipFill>
        <p:spPr bwMode="auto">
          <a:xfrm>
            <a:off x="2514600" y="5876925"/>
            <a:ext cx="6162675" cy="67627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Decrease of Inside Diameter</a:t>
            </a:r>
            <a:endParaRPr lang="en-US" dirty="0"/>
          </a:p>
        </p:txBody>
      </p:sp>
      <p:sp>
        <p:nvSpPr>
          <p:cNvPr id="3" name="Content Placeholder 2"/>
          <p:cNvSpPr>
            <a:spLocks noGrp="1"/>
          </p:cNvSpPr>
          <p:nvPr>
            <p:ph idx="1"/>
          </p:nvPr>
        </p:nvSpPr>
        <p:spPr>
          <a:xfrm>
            <a:off x="381000" y="762000"/>
            <a:ext cx="8763000" cy="5791200"/>
          </a:xfrm>
        </p:spPr>
        <p:txBody>
          <a:bodyPr/>
          <a:lstStyle/>
          <a:p>
            <a:r>
              <a:rPr lang="en-US" dirty="0" smtClean="0"/>
              <a:t>A torsion spring under load will experience a change in coil diameter.</a:t>
            </a:r>
          </a:p>
          <a:p>
            <a:r>
              <a:rPr lang="en-US" dirty="0" smtClean="0"/>
              <a:t>If the spring is over a pin, the inside diameter of the coil must not be allowed to decrease to the pin diameter.</a:t>
            </a:r>
          </a:p>
          <a:p>
            <a:r>
              <a:rPr lang="en-US" dirty="0" smtClean="0"/>
              <a:t>The angular deflection of the body of the coil, extracted from the total deflection in Eq. (10–52), is</a:t>
            </a:r>
          </a:p>
          <a:p>
            <a:endParaRPr lang="en-US" dirty="0" smtClean="0"/>
          </a:p>
          <a:p>
            <a:endParaRPr lang="en-US" dirty="0" smtClean="0"/>
          </a:p>
          <a:p>
            <a:r>
              <a:rPr lang="en-US" dirty="0" smtClean="0"/>
              <a:t>The new helix diameter </a:t>
            </a:r>
            <a:r>
              <a:rPr lang="en-US" i="1" dirty="0" smtClean="0"/>
              <a:t>D</a:t>
            </a:r>
            <a:r>
              <a:rPr lang="en-US" i="1" dirty="0" smtClean="0">
                <a:latin typeface="Times New Roman"/>
                <a:cs typeface="Times New Roman"/>
              </a:rPr>
              <a:t>'</a:t>
            </a:r>
            <a:r>
              <a:rPr lang="en-US" i="1" dirty="0" smtClean="0"/>
              <a:t> </a:t>
            </a:r>
            <a:r>
              <a:rPr lang="en-US" dirty="0" smtClean="0"/>
              <a:t>of a deflected coil is </a:t>
            </a:r>
          </a:p>
          <a:p>
            <a:endParaRPr lang="en-US" dirty="0" smtClean="0"/>
          </a:p>
          <a:p>
            <a:endParaRPr lang="en-US" dirty="0" smtClean="0"/>
          </a:p>
          <a:p>
            <a:r>
              <a:rPr lang="en-US" dirty="0" smtClean="0"/>
              <a:t>The new inside diameter is </a:t>
            </a:r>
            <a:endParaRPr lang="en-US" dirty="0"/>
          </a:p>
        </p:txBody>
      </p:sp>
      <p:sp>
        <p:nvSpPr>
          <p:cNvPr id="4" name="Footer Placeholder 3"/>
          <p:cNvSpPr>
            <a:spLocks noGrp="1"/>
          </p:cNvSpPr>
          <p:nvPr>
            <p:ph type="ftr" sz="quarter" idx="11"/>
          </p:nvPr>
        </p:nvSpPr>
        <p:spPr/>
        <p:txBody>
          <a:bodyPr/>
          <a:lstStyle/>
          <a:p>
            <a:r>
              <a:rPr lang="en-US" smtClean="0"/>
              <a:t>Shigley’s Mechanical Engineering Design</a:t>
            </a:r>
            <a:endParaRPr lang="en-US" dirty="0"/>
          </a:p>
        </p:txBody>
      </p:sp>
      <p:pic>
        <p:nvPicPr>
          <p:cNvPr id="5" name="Picture 7"/>
          <p:cNvPicPr>
            <a:picLocks noChangeAspect="1" noChangeArrowheads="1"/>
          </p:cNvPicPr>
          <p:nvPr/>
        </p:nvPicPr>
        <p:blipFill>
          <a:blip r:embed="rId2" cstate="print"/>
          <a:srcRect/>
          <a:stretch>
            <a:fillRect/>
          </a:stretch>
        </p:blipFill>
        <p:spPr bwMode="auto">
          <a:xfrm>
            <a:off x="2895600" y="3200400"/>
            <a:ext cx="5448300" cy="619125"/>
          </a:xfrm>
          <a:prstGeom prst="rect">
            <a:avLst/>
          </a:prstGeom>
          <a:noFill/>
          <a:ln w="9525">
            <a:noFill/>
            <a:miter lim="800000"/>
            <a:headEnd/>
            <a:tailEnd/>
          </a:ln>
          <a:effectLst/>
        </p:spPr>
      </p:pic>
      <p:pic>
        <p:nvPicPr>
          <p:cNvPr id="6" name="Picture 6"/>
          <p:cNvPicPr>
            <a:picLocks noChangeAspect="1" noChangeArrowheads="1"/>
          </p:cNvPicPr>
          <p:nvPr/>
        </p:nvPicPr>
        <p:blipFill>
          <a:blip r:embed="rId3" cstate="print"/>
          <a:srcRect/>
          <a:stretch>
            <a:fillRect/>
          </a:stretch>
        </p:blipFill>
        <p:spPr bwMode="auto">
          <a:xfrm>
            <a:off x="3048000" y="4495800"/>
            <a:ext cx="5286375" cy="695325"/>
          </a:xfrm>
          <a:prstGeom prst="rect">
            <a:avLst/>
          </a:prstGeom>
          <a:noFill/>
          <a:ln w="9525">
            <a:noFill/>
            <a:miter lim="800000"/>
            <a:headEnd/>
            <a:tailEnd/>
          </a:ln>
          <a:effectLst/>
        </p:spPr>
      </p:pic>
      <p:pic>
        <p:nvPicPr>
          <p:cNvPr id="73730" name="Picture 2"/>
          <p:cNvPicPr>
            <a:picLocks noChangeAspect="1" noChangeArrowheads="1"/>
          </p:cNvPicPr>
          <p:nvPr/>
        </p:nvPicPr>
        <p:blipFill>
          <a:blip r:embed="rId4" cstate="print"/>
          <a:srcRect/>
          <a:stretch>
            <a:fillRect/>
          </a:stretch>
        </p:blipFill>
        <p:spPr bwMode="auto">
          <a:xfrm>
            <a:off x="3048000" y="5867400"/>
            <a:ext cx="1647825" cy="4095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Decrease of Inside Diameter</a:t>
            </a:r>
            <a:endParaRPr lang="en-US" dirty="0"/>
          </a:p>
        </p:txBody>
      </p:sp>
      <p:sp>
        <p:nvSpPr>
          <p:cNvPr id="3" name="Content Placeholder 2"/>
          <p:cNvSpPr>
            <a:spLocks noGrp="1"/>
          </p:cNvSpPr>
          <p:nvPr>
            <p:ph idx="1"/>
          </p:nvPr>
        </p:nvSpPr>
        <p:spPr>
          <a:xfrm>
            <a:off x="381000" y="762000"/>
            <a:ext cx="8610600" cy="5715000"/>
          </a:xfrm>
        </p:spPr>
        <p:txBody>
          <a:bodyPr/>
          <a:lstStyle/>
          <a:p>
            <a:r>
              <a:rPr lang="en-US" dirty="0" smtClean="0"/>
              <a:t>The diametral clearance </a:t>
            </a:r>
            <a:r>
              <a:rPr lang="en-US" dirty="0" smtClean="0">
                <a:latin typeface="Symbol" pitchFamily="18" charset="2"/>
              </a:rPr>
              <a:t>D</a:t>
            </a:r>
            <a:r>
              <a:rPr lang="en-US" dirty="0" smtClean="0"/>
              <a:t> between the body coil and the pin of diameter </a:t>
            </a:r>
            <a:r>
              <a:rPr lang="en-US" i="1" dirty="0" smtClean="0"/>
              <a:t>D</a:t>
            </a:r>
            <a:r>
              <a:rPr lang="en-US" i="1" baseline="-25000" dirty="0" smtClean="0"/>
              <a:t>p</a:t>
            </a:r>
            <a:r>
              <a:rPr lang="en-US" dirty="0" smtClean="0"/>
              <a:t> is </a:t>
            </a:r>
          </a:p>
          <a:p>
            <a:endParaRPr lang="en-US" dirty="0" smtClean="0"/>
          </a:p>
          <a:p>
            <a:endParaRPr lang="en-US" dirty="0" smtClean="0"/>
          </a:p>
          <a:p>
            <a:r>
              <a:rPr lang="en-US" dirty="0" smtClean="0"/>
              <a:t>Solving for </a:t>
            </a:r>
            <a:r>
              <a:rPr lang="en-US" i="1" dirty="0" smtClean="0"/>
              <a:t>N</a:t>
            </a:r>
            <a:r>
              <a:rPr lang="en-US" i="1" baseline="-25000" dirty="0" smtClean="0"/>
              <a:t>b</a:t>
            </a:r>
            <a:r>
              <a:rPr lang="en-US" i="1" dirty="0" smtClean="0"/>
              <a:t>, </a:t>
            </a:r>
            <a:endParaRPr lang="en-US" dirty="0" smtClean="0"/>
          </a:p>
          <a:p>
            <a:endParaRPr lang="en-US" dirty="0" smtClean="0"/>
          </a:p>
          <a:p>
            <a:endParaRPr lang="en-US" dirty="0" smtClean="0"/>
          </a:p>
          <a:p>
            <a:r>
              <a:rPr lang="en-US" dirty="0" smtClean="0"/>
              <a:t>This gives the number of body turns necessary to assure a specified diametral clearance.</a:t>
            </a:r>
            <a:endParaRPr lang="en-US" dirty="0"/>
          </a:p>
        </p:txBody>
      </p:sp>
      <p:sp>
        <p:nvSpPr>
          <p:cNvPr id="4" name="Footer Placeholder 3"/>
          <p:cNvSpPr>
            <a:spLocks noGrp="1"/>
          </p:cNvSpPr>
          <p:nvPr>
            <p:ph type="ftr" sz="quarter" idx="11"/>
          </p:nvPr>
        </p:nvSpPr>
        <p:spPr/>
        <p:txBody>
          <a:bodyPr/>
          <a:lstStyle/>
          <a:p>
            <a:r>
              <a:rPr lang="en-US" smtClean="0"/>
              <a:t>Shigley’s Mechanical Engineering Design</a:t>
            </a:r>
            <a:endParaRPr lang="en-US" dirty="0"/>
          </a:p>
        </p:txBody>
      </p:sp>
      <p:pic>
        <p:nvPicPr>
          <p:cNvPr id="5" name="Picture 2"/>
          <p:cNvPicPr>
            <a:picLocks noChangeAspect="1" noChangeArrowheads="1"/>
          </p:cNvPicPr>
          <p:nvPr/>
        </p:nvPicPr>
        <p:blipFill>
          <a:blip r:embed="rId2" cstate="print"/>
          <a:srcRect/>
          <a:stretch>
            <a:fillRect/>
          </a:stretch>
        </p:blipFill>
        <p:spPr bwMode="auto">
          <a:xfrm>
            <a:off x="2057400" y="1600200"/>
            <a:ext cx="6610350" cy="676275"/>
          </a:xfrm>
          <a:prstGeom prst="rect">
            <a:avLst/>
          </a:prstGeom>
          <a:noFill/>
          <a:ln w="9525">
            <a:noFill/>
            <a:miter lim="800000"/>
            <a:headEnd/>
            <a:tailEnd/>
          </a:ln>
          <a:effectLst/>
        </p:spPr>
      </p:pic>
      <p:pic>
        <p:nvPicPr>
          <p:cNvPr id="6" name="Picture 3"/>
          <p:cNvPicPr>
            <a:picLocks noChangeAspect="1" noChangeArrowheads="1"/>
          </p:cNvPicPr>
          <p:nvPr/>
        </p:nvPicPr>
        <p:blipFill>
          <a:blip r:embed="rId3" cstate="print"/>
          <a:srcRect/>
          <a:stretch>
            <a:fillRect/>
          </a:stretch>
        </p:blipFill>
        <p:spPr bwMode="auto">
          <a:xfrm>
            <a:off x="2819400" y="2895600"/>
            <a:ext cx="5838825" cy="74295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Static Strength for Torsion Springs</a:t>
            </a:r>
            <a:endParaRPr lang="en-US" dirty="0"/>
          </a:p>
        </p:txBody>
      </p:sp>
      <p:sp>
        <p:nvSpPr>
          <p:cNvPr id="3" name="Content Placeholder 2"/>
          <p:cNvSpPr>
            <a:spLocks noGrp="1"/>
          </p:cNvSpPr>
          <p:nvPr>
            <p:ph idx="1"/>
          </p:nvPr>
        </p:nvSpPr>
        <p:spPr>
          <a:xfrm>
            <a:off x="381000" y="762000"/>
            <a:ext cx="8610600" cy="5791200"/>
          </a:xfrm>
        </p:spPr>
        <p:txBody>
          <a:bodyPr/>
          <a:lstStyle/>
          <a:p>
            <a:r>
              <a:rPr lang="en-US" dirty="0" smtClean="0"/>
              <a:t>To obtain normal yield strengths for spring wires loaded in bending, divide values given for torsion in Table 10–6 by 0.577 (distortion energy theory).  This gives</a:t>
            </a:r>
            <a:endParaRPr lang="en-US" dirty="0"/>
          </a:p>
        </p:txBody>
      </p:sp>
      <p:sp>
        <p:nvSpPr>
          <p:cNvPr id="4" name="Footer Placeholder 3"/>
          <p:cNvSpPr>
            <a:spLocks noGrp="1"/>
          </p:cNvSpPr>
          <p:nvPr>
            <p:ph type="ftr" sz="quarter" idx="11"/>
          </p:nvPr>
        </p:nvSpPr>
        <p:spPr/>
        <p:txBody>
          <a:bodyPr/>
          <a:lstStyle/>
          <a:p>
            <a:r>
              <a:rPr lang="en-US" smtClean="0"/>
              <a:t>Shigley’s Mechanical Engineering Design</a:t>
            </a:r>
            <a:endParaRPr lang="en-US" dirty="0"/>
          </a:p>
        </p:txBody>
      </p:sp>
      <p:pic>
        <p:nvPicPr>
          <p:cNvPr id="5" name="Picture 4"/>
          <p:cNvPicPr>
            <a:picLocks noChangeAspect="1" noChangeArrowheads="1"/>
          </p:cNvPicPr>
          <p:nvPr/>
        </p:nvPicPr>
        <p:blipFill>
          <a:blip r:embed="rId2" cstate="print"/>
          <a:srcRect/>
          <a:stretch>
            <a:fillRect/>
          </a:stretch>
        </p:blipFill>
        <p:spPr bwMode="auto">
          <a:xfrm>
            <a:off x="914400" y="1981200"/>
            <a:ext cx="8077200" cy="124777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Fatigue Strength for Torsion Springs</a:t>
            </a:r>
            <a:endParaRPr lang="en-US" dirty="0"/>
          </a:p>
        </p:txBody>
      </p:sp>
      <p:sp>
        <p:nvSpPr>
          <p:cNvPr id="3" name="Content Placeholder 2"/>
          <p:cNvSpPr>
            <a:spLocks noGrp="1"/>
          </p:cNvSpPr>
          <p:nvPr>
            <p:ph idx="1"/>
          </p:nvPr>
        </p:nvSpPr>
        <p:spPr>
          <a:xfrm>
            <a:off x="381000" y="762000"/>
            <a:ext cx="8610600" cy="5715000"/>
          </a:xfrm>
        </p:spPr>
        <p:txBody>
          <a:bodyPr/>
          <a:lstStyle/>
          <a:p>
            <a:r>
              <a:rPr lang="en-US" dirty="0" smtClean="0"/>
              <a:t>The Sines method and Zimmerli data were only for torsional stress, so are not applicable.</a:t>
            </a:r>
          </a:p>
          <a:p>
            <a:r>
              <a:rPr lang="en-US" dirty="0" smtClean="0"/>
              <a:t>Lacking better data for endurance limit in bending, use Table 10–10, from Associated Spring for torsion springs with repeated load, to obtain recommended maximum bending stress </a:t>
            </a:r>
            <a:r>
              <a:rPr lang="en-US" i="1" dirty="0" smtClean="0"/>
              <a:t>S</a:t>
            </a:r>
            <a:r>
              <a:rPr lang="en-US" i="1" baseline="-25000" dirty="0" smtClean="0"/>
              <a:t>r</a:t>
            </a:r>
            <a:r>
              <a:rPr lang="en-US" dirty="0" smtClean="0"/>
              <a:t>.</a:t>
            </a:r>
            <a:endParaRPr lang="en-US" dirty="0"/>
          </a:p>
        </p:txBody>
      </p:sp>
      <p:sp>
        <p:nvSpPr>
          <p:cNvPr id="4" name="Footer Placeholder 3"/>
          <p:cNvSpPr>
            <a:spLocks noGrp="1"/>
          </p:cNvSpPr>
          <p:nvPr>
            <p:ph type="ftr" sz="quarter" idx="11"/>
          </p:nvPr>
        </p:nvSpPr>
        <p:spPr/>
        <p:txBody>
          <a:bodyPr/>
          <a:lstStyle/>
          <a:p>
            <a:r>
              <a:rPr lang="en-US" smtClean="0"/>
              <a:t>Shigley’s Mechanical Engineering Design</a:t>
            </a:r>
            <a:endParaRPr lang="en-US" dirty="0"/>
          </a:p>
        </p:txBody>
      </p:sp>
      <p:pic>
        <p:nvPicPr>
          <p:cNvPr id="5" name="Picture 4" descr="bud29281_ta10_10"/>
          <p:cNvPicPr>
            <a:picLocks noChangeAspect="1" noChangeArrowheads="1"/>
          </p:cNvPicPr>
          <p:nvPr/>
        </p:nvPicPr>
        <p:blipFill>
          <a:blip r:embed="rId2" cstate="print"/>
          <a:srcRect t="15253"/>
          <a:stretch>
            <a:fillRect/>
          </a:stretch>
        </p:blipFill>
        <p:spPr bwMode="auto">
          <a:xfrm>
            <a:off x="457200" y="3124200"/>
            <a:ext cx="8686800" cy="2601913"/>
          </a:xfrm>
          <a:prstGeom prst="rect">
            <a:avLst/>
          </a:prstGeom>
          <a:noFill/>
        </p:spPr>
      </p:pic>
    </p:spTree>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higley">
  <a:themeElements>
    <a:clrScheme name="Solstice">
      <a:dk1>
        <a:sysClr val="windowText" lastClr="000000"/>
      </a:dk1>
      <a:lt1>
        <a:sysClr val="window" lastClr="FFFFFF"/>
      </a:lt1>
      <a:dk2>
        <a:srgbClr val="4F271C"/>
      </a:dk2>
      <a:lt2>
        <a:srgbClr val="E7DEC9"/>
      </a:lt2>
      <a:accent1>
        <a:srgbClr val="3891A7"/>
      </a:accent1>
      <a:accent2>
        <a:srgbClr val="FEB80A"/>
      </a:accent2>
      <a:accent3>
        <a:srgbClr val="C32D2E"/>
      </a:accent3>
      <a:accent4>
        <a:srgbClr val="84AA33"/>
      </a:accent4>
      <a:accent5>
        <a:srgbClr val="964305"/>
      </a:accent5>
      <a:accent6>
        <a:srgbClr val="475A8D"/>
      </a:accent6>
      <a:hlink>
        <a:srgbClr val="8DC765"/>
      </a:hlink>
      <a:folHlink>
        <a:srgbClr val="AA8A14"/>
      </a:folHlink>
    </a:clrScheme>
    <a:fontScheme name="Office Classic">
      <a:maj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Times New Roman"/>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60000"/>
                <a:satMod val="355000"/>
              </a:schemeClr>
            </a:gs>
            <a:gs pos="40000">
              <a:schemeClr val="phClr">
                <a:tint val="85000"/>
                <a:satMod val="320000"/>
              </a:schemeClr>
            </a:gs>
            <a:gs pos="100000">
              <a:schemeClr val="phClr">
                <a:shade val="55000"/>
                <a:satMod val="300000"/>
              </a:schemeClr>
            </a:gs>
          </a:gsLst>
          <a:path path="circle">
            <a:fillToRect l="-24500" t="-20000" r="124500" b="120000"/>
          </a:path>
        </a:gradFill>
        <a:blipFill>
          <a:blip xmlns:r="http://schemas.openxmlformats.org/officeDocument/2006/relationships" r:embed="rId1">
            <a:duotone>
              <a:schemeClr val="phClr">
                <a:shade val="9000"/>
                <a:satMod val="300000"/>
              </a:schemeClr>
              <a:schemeClr val="phClr">
                <a:tint val="90000"/>
                <a:satMod val="225000"/>
              </a:schemeClr>
            </a:duotone>
          </a:blip>
          <a:tile tx="0" ty="0" sx="90000" sy="90000" flip="xy" algn="tl"/>
        </a:blipFill>
      </a:bgFillStyleLst>
    </a:fmtScheme>
  </a:themeElements>
  <a:objectDefaults>
    <a:txDef>
      <a:spPr>
        <a:noFill/>
      </a:spPr>
      <a:bodyPr wrap="square" rtlCol="0">
        <a:spAutoFit/>
      </a:bodyPr>
      <a:lstStyle>
        <a:defPPr>
          <a:defRPr sz="2400" dirty="0" smtClean="0"/>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Solstice</Template>
  <TotalTime>81467</TotalTime>
  <Words>3255</Words>
  <Application>Microsoft Office PowerPoint</Application>
  <PresentationFormat>如螢幕大小 (4:3)</PresentationFormat>
  <Paragraphs>553</Paragraphs>
  <Slides>115</Slides>
  <Notes>1</Notes>
  <HiddenSlides>0</HiddenSlides>
  <MMClips>0</MMClips>
  <ScaleCrop>false</ScaleCrop>
  <HeadingPairs>
    <vt:vector size="8" baseType="variant">
      <vt:variant>
        <vt:lpstr>使用字型</vt:lpstr>
      </vt:variant>
      <vt:variant>
        <vt:i4>9</vt:i4>
      </vt:variant>
      <vt:variant>
        <vt:lpstr>佈景主題</vt:lpstr>
      </vt:variant>
      <vt:variant>
        <vt:i4>1</vt:i4>
      </vt:variant>
      <vt:variant>
        <vt:lpstr>內嵌 OLE 伺服程式</vt:lpstr>
      </vt:variant>
      <vt:variant>
        <vt:i4>1</vt:i4>
      </vt:variant>
      <vt:variant>
        <vt:lpstr>投影片標題</vt:lpstr>
      </vt:variant>
      <vt:variant>
        <vt:i4>115</vt:i4>
      </vt:variant>
    </vt:vector>
  </HeadingPairs>
  <TitlesOfParts>
    <vt:vector size="126" baseType="lpstr">
      <vt:lpstr>微軟正黑體</vt:lpstr>
      <vt:lpstr>新細明體</vt:lpstr>
      <vt:lpstr>Arial</vt:lpstr>
      <vt:lpstr>Calibri</vt:lpstr>
      <vt:lpstr>Euclid Extra</vt:lpstr>
      <vt:lpstr>Symbol</vt:lpstr>
      <vt:lpstr>Times New Roman</vt:lpstr>
      <vt:lpstr>Verdana</vt:lpstr>
      <vt:lpstr>Wingdings 2</vt:lpstr>
      <vt:lpstr>Shigley</vt:lpstr>
      <vt:lpstr>Equation</vt:lpstr>
      <vt:lpstr>PowerPoint 簡報</vt:lpstr>
      <vt:lpstr>Chapter Outline</vt:lpstr>
      <vt:lpstr>Mechanical Springs</vt:lpstr>
      <vt:lpstr>Helical Spring</vt:lpstr>
      <vt:lpstr>Stresses in Helical Springs</vt:lpstr>
      <vt:lpstr>Stresses in Helical Springs</vt:lpstr>
      <vt:lpstr>Curvature Effect</vt:lpstr>
      <vt:lpstr>Deflection of Helical Springs</vt:lpstr>
      <vt:lpstr>Ends of Compression Springs</vt:lpstr>
      <vt:lpstr>Formulas for Compression Springs With Different Ends</vt:lpstr>
      <vt:lpstr>Set Removal</vt:lpstr>
      <vt:lpstr>Critical Deflection for Stability</vt:lpstr>
      <vt:lpstr>End-Condition Constant</vt:lpstr>
      <vt:lpstr>Absolute Stability</vt:lpstr>
      <vt:lpstr>Some Common Spring Steels</vt:lpstr>
      <vt:lpstr>Some Common Spring Steels</vt:lpstr>
      <vt:lpstr>Strength of Spring Materials</vt:lpstr>
      <vt:lpstr>Constants for Estimating Tensile Strength</vt:lpstr>
      <vt:lpstr>Estimating Torsional Yield Strength</vt:lpstr>
      <vt:lpstr>Mechanical Properties of Some Spring Wires (Table 10–5)</vt:lpstr>
      <vt:lpstr>Maximum Allowable Torsional Stresses</vt:lpstr>
      <vt:lpstr>Example 10–1</vt:lpstr>
      <vt:lpstr>Example 10–1</vt:lpstr>
      <vt:lpstr>Example 10–1</vt:lpstr>
      <vt:lpstr>Example 10–1</vt:lpstr>
      <vt:lpstr>Example 10–1</vt:lpstr>
      <vt:lpstr>Helical Compression Spring Design for Static Service</vt:lpstr>
      <vt:lpstr>Helical Compression Spring Design for Static Service</vt:lpstr>
      <vt:lpstr>Summary of Recommended Design Conditions</vt:lpstr>
      <vt:lpstr>Figure of Merit for High Volume Production</vt:lpstr>
      <vt:lpstr>Design Flowchart for Static Loading</vt:lpstr>
      <vt:lpstr>Design Flowchart for Static Loading</vt:lpstr>
      <vt:lpstr>Design Flowchart for Static Loading</vt:lpstr>
      <vt:lpstr>Finding Spring Index for As-Wound Branch</vt:lpstr>
      <vt:lpstr>Example 10–2</vt:lpstr>
      <vt:lpstr>Example 10–2</vt:lpstr>
      <vt:lpstr>Example 10–2</vt:lpstr>
      <vt:lpstr>Example 10–2</vt:lpstr>
      <vt:lpstr>Example 10–3</vt:lpstr>
      <vt:lpstr>Example 10–3</vt:lpstr>
      <vt:lpstr>Example 10–3</vt:lpstr>
      <vt:lpstr>Example 10–3</vt:lpstr>
      <vt:lpstr>Example 10–3</vt:lpstr>
      <vt:lpstr>Critical Frequency of Helical Springs</vt:lpstr>
      <vt:lpstr>Critical Frequency of Helical Springs</vt:lpstr>
      <vt:lpstr>Critical Frequency of Helical Springs</vt:lpstr>
      <vt:lpstr>Critical Frequency of Helical Springs</vt:lpstr>
      <vt:lpstr>Fatigue Loading of Helical Compression Springs</vt:lpstr>
      <vt:lpstr>Fatigue Loading of Helical Compression Springs</vt:lpstr>
      <vt:lpstr>Fatigue Loading of Helical Compression Springs</vt:lpstr>
      <vt:lpstr>Torsional Modulus of Rupture</vt:lpstr>
      <vt:lpstr>Stresses for Fatigue Loading</vt:lpstr>
      <vt:lpstr>Example 10–4</vt:lpstr>
      <vt:lpstr>Example 10–4</vt:lpstr>
      <vt:lpstr>Example 10–4</vt:lpstr>
      <vt:lpstr>Example 10–4</vt:lpstr>
      <vt:lpstr>Example 10–4</vt:lpstr>
      <vt:lpstr>Example 10–4</vt:lpstr>
      <vt:lpstr>Example 10–5</vt:lpstr>
      <vt:lpstr>Example 10–5</vt:lpstr>
      <vt:lpstr>Example 10–5</vt:lpstr>
      <vt:lpstr>Example 10–5</vt:lpstr>
      <vt:lpstr>Example 10–5</vt:lpstr>
      <vt:lpstr>Example 10–5</vt:lpstr>
      <vt:lpstr>Example 10–5</vt:lpstr>
      <vt:lpstr>Example 10–5</vt:lpstr>
      <vt:lpstr>Extension Springs</vt:lpstr>
      <vt:lpstr>Stress in the Hook</vt:lpstr>
      <vt:lpstr>Stress in the Hook</vt:lpstr>
      <vt:lpstr>An Alternate Hook Design</vt:lpstr>
      <vt:lpstr>Close-wound Extension Springs</vt:lpstr>
      <vt:lpstr>Terminology of Extension Spring Dimensions</vt:lpstr>
      <vt:lpstr>Initial Tension in Close-Wound Springs</vt:lpstr>
      <vt:lpstr>Guidelines for Maximum Allowable Stresses</vt:lpstr>
      <vt:lpstr>Example 10–6</vt:lpstr>
      <vt:lpstr>Example 10–6</vt:lpstr>
      <vt:lpstr>Example 10–6</vt:lpstr>
      <vt:lpstr>Example 10–6</vt:lpstr>
      <vt:lpstr>Example 10–6</vt:lpstr>
      <vt:lpstr>Example 10–6</vt:lpstr>
      <vt:lpstr>Example 10–7</vt:lpstr>
      <vt:lpstr>Example 10–7</vt:lpstr>
      <vt:lpstr>Example 10–7</vt:lpstr>
      <vt:lpstr>Example 10–7</vt:lpstr>
      <vt:lpstr>Example 10–7</vt:lpstr>
      <vt:lpstr>Helical Coil Torsion Springs</vt:lpstr>
      <vt:lpstr>End Locations of Torsion Springs</vt:lpstr>
      <vt:lpstr>End Locations of Torsion Springs</vt:lpstr>
      <vt:lpstr>Stress in Torsion Springs</vt:lpstr>
      <vt:lpstr>Spring Rate for Torsion Springs</vt:lpstr>
      <vt:lpstr>Deflection in the Body of Torsion Springs</vt:lpstr>
      <vt:lpstr>Deflection in the Ends of Torsion Springs</vt:lpstr>
      <vt:lpstr>Deflection in Torsion Springs</vt:lpstr>
      <vt:lpstr>Equivalent Active Turns</vt:lpstr>
      <vt:lpstr>Spring Rate in Torsion Springs</vt:lpstr>
      <vt:lpstr>Decrease of Inside Diameter</vt:lpstr>
      <vt:lpstr>Decrease of Inside Diameter</vt:lpstr>
      <vt:lpstr>Static Strength for Torsion Springs</vt:lpstr>
      <vt:lpstr>Fatigue Strength for Torsion Springs</vt:lpstr>
      <vt:lpstr>Fatigue Strength for Torsion Springs</vt:lpstr>
      <vt:lpstr>Fatigue Factor of Safety for Torsion Springs</vt:lpstr>
      <vt:lpstr>Example 10–8</vt:lpstr>
      <vt:lpstr>Example 10–8</vt:lpstr>
      <vt:lpstr>Example 10–8</vt:lpstr>
      <vt:lpstr>Example 10–8</vt:lpstr>
      <vt:lpstr>Example 10–8</vt:lpstr>
      <vt:lpstr>Example 10–8</vt:lpstr>
      <vt:lpstr>Belleville Springs</vt:lpstr>
      <vt:lpstr>Constant-Force Springs</vt:lpstr>
      <vt:lpstr>Conical Spring</vt:lpstr>
      <vt:lpstr>Volute Spring</vt:lpstr>
      <vt:lpstr>Constant-Stress Cantilever Spring</vt:lpstr>
      <vt:lpstr>Constant-Stress Cantilever Spring</vt:lpstr>
      <vt:lpstr>Constant-Stress Cantilever Spring</vt:lpstr>
      <vt:lpstr>PowerPoint 簡報</vt:lpstr>
    </vt:vector>
  </TitlesOfParts>
  <Company>Missouri S&amp;T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nisbett</dc:creator>
  <cp:lastModifiedBy>CKS</cp:lastModifiedBy>
  <cp:revision>1815</cp:revision>
  <dcterms:created xsi:type="dcterms:W3CDTF">2010-11-01T14:25:24Z</dcterms:created>
  <dcterms:modified xsi:type="dcterms:W3CDTF">2019-01-02T01:35:59Z</dcterms:modified>
</cp:coreProperties>
</file>